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80434F-2264-45BD-8224-10AD697AD88D}" type="datetimeFigureOut">
              <a:rPr lang="en-US" smtClean="0"/>
              <a:t>11/27/2016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EDDF4E-84AE-4BA5-9FB9-7254685FEE3B}" type="slidenum">
              <a:rPr lang="en-US" smtClean="0"/>
              <a:t>‹#›</a:t>
            </a:fld>
            <a:endParaRPr lang="en-US"/>
          </a:p>
        </p:txBody>
      </p:sp>
    </p:spTree>
    <p:extLst>
      <p:ext uri="{BB962C8B-B14F-4D97-AF65-F5344CB8AC3E}">
        <p14:creationId xmlns:p14="http://schemas.microsoft.com/office/powerpoint/2010/main" val="2364860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DDF4E-84AE-4BA5-9FB9-7254685FEE3B}" type="slidenum">
              <a:rPr lang="en-US" smtClean="0"/>
              <a:t>1</a:t>
            </a:fld>
            <a:endParaRPr lang="en-US"/>
          </a:p>
        </p:txBody>
      </p:sp>
    </p:spTree>
    <p:extLst>
      <p:ext uri="{BB962C8B-B14F-4D97-AF65-F5344CB8AC3E}">
        <p14:creationId xmlns:p14="http://schemas.microsoft.com/office/powerpoint/2010/main" val="3804223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DDF4E-84AE-4BA5-9FB9-7254685FEE3B}" type="slidenum">
              <a:rPr lang="en-US" smtClean="0"/>
              <a:t>9</a:t>
            </a:fld>
            <a:endParaRPr lang="en-US"/>
          </a:p>
        </p:txBody>
      </p:sp>
    </p:spTree>
    <p:extLst>
      <p:ext uri="{BB962C8B-B14F-4D97-AF65-F5344CB8AC3E}">
        <p14:creationId xmlns:p14="http://schemas.microsoft.com/office/powerpoint/2010/main" val="2481095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12CFD861-339D-4318-9899-91C9AC915872}"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2CFD861-339D-4318-9899-91C9AC91587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2CFD861-339D-4318-9899-91C9AC915872}"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2CFD861-339D-4318-9899-91C9AC91587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2CFD861-339D-4318-9899-91C9AC91587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2CFD861-339D-4318-9899-91C9AC91587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2CFD861-339D-4318-9899-91C9AC915872}"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2CFD861-339D-4318-9899-91C9AC91587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2CFD861-339D-4318-9899-91C9AC915872}"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2CFD861-339D-4318-9899-91C9AC91587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E28416A-7035-4631-BBB4-AB1441D62FD1}" type="datetimeFigureOut">
              <a:rPr lang="en-US" smtClean="0"/>
              <a:t>11/27/2016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2CFD861-339D-4318-9899-91C9AC91587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E28416A-7035-4631-BBB4-AB1441D62FD1}" type="datetimeFigureOut">
              <a:rPr lang="en-US" smtClean="0"/>
              <a:t>11/27/2016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2CFD861-339D-4318-9899-91C9AC915872}"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rwern@umich.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LibreOffice</a:t>
            </a:r>
            <a:endParaRPr lang="en-US" b="1" dirty="0"/>
          </a:p>
        </p:txBody>
      </p:sp>
      <p:sp>
        <p:nvSpPr>
          <p:cNvPr id="3" name="Subtitle 2"/>
          <p:cNvSpPr>
            <a:spLocks noGrp="1"/>
          </p:cNvSpPr>
          <p:nvPr>
            <p:ph type="subTitle" idx="1"/>
          </p:nvPr>
        </p:nvSpPr>
        <p:spPr/>
        <p:txBody>
          <a:bodyPr>
            <a:normAutofit/>
          </a:bodyPr>
          <a:lstStyle/>
          <a:p>
            <a:r>
              <a:rPr lang="en-US" dirty="0" smtClean="0"/>
              <a:t>Brandon </a:t>
            </a:r>
            <a:r>
              <a:rPr lang="en-US" dirty="0" smtClean="0"/>
              <a:t>Werner</a:t>
            </a:r>
          </a:p>
          <a:p>
            <a:r>
              <a:rPr lang="en-US" dirty="0" smtClean="0"/>
              <a:t>Screen Reader Specialist, University of Michigan</a:t>
            </a:r>
            <a:endParaRPr lang="en-US" dirty="0" smtClean="0"/>
          </a:p>
          <a:p>
            <a:r>
              <a:rPr lang="en-US" dirty="0" smtClean="0">
                <a:hlinkClick r:id="rId3"/>
              </a:rPr>
              <a:t>brwern@umich.edu</a:t>
            </a:r>
            <a:endParaRPr lang="en-US" dirty="0" smtClean="0"/>
          </a:p>
        </p:txBody>
      </p:sp>
    </p:spTree>
    <p:extLst>
      <p:ext uri="{BB962C8B-B14F-4D97-AF65-F5344CB8AC3E}">
        <p14:creationId xmlns:p14="http://schemas.microsoft.com/office/powerpoint/2010/main" val="4286162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 of Presentation</a:t>
            </a:r>
            <a:endParaRPr lang="en-US" b="1" dirty="0"/>
          </a:p>
        </p:txBody>
      </p:sp>
      <p:sp>
        <p:nvSpPr>
          <p:cNvPr id="3" name="Content Placeholder 2"/>
          <p:cNvSpPr>
            <a:spLocks noGrp="1"/>
          </p:cNvSpPr>
          <p:nvPr>
            <p:ph idx="1"/>
          </p:nvPr>
        </p:nvSpPr>
        <p:spPr/>
        <p:txBody>
          <a:bodyPr/>
          <a:lstStyle/>
          <a:p>
            <a:r>
              <a:rPr lang="en-US" dirty="0"/>
              <a:t>Introduction to </a:t>
            </a:r>
            <a:r>
              <a:rPr lang="en-US" dirty="0" smtClean="0"/>
              <a:t>LibreOffice </a:t>
            </a:r>
            <a:r>
              <a:rPr lang="en-US" dirty="0"/>
              <a:t>and some of its </a:t>
            </a:r>
            <a:r>
              <a:rPr lang="en-US" dirty="0" smtClean="0"/>
              <a:t>uses</a:t>
            </a:r>
            <a:endParaRPr lang="en-US" dirty="0"/>
          </a:p>
          <a:p>
            <a:r>
              <a:rPr lang="en-US" dirty="0" smtClean="0"/>
              <a:t>Demonstration </a:t>
            </a:r>
            <a:r>
              <a:rPr lang="en-US" dirty="0"/>
              <a:t>of </a:t>
            </a:r>
            <a:r>
              <a:rPr lang="en-US" dirty="0" smtClean="0"/>
              <a:t>LibreOffice </a:t>
            </a:r>
            <a:r>
              <a:rPr lang="en-US" dirty="0"/>
              <a:t>features</a:t>
            </a:r>
          </a:p>
          <a:p>
            <a:r>
              <a:rPr lang="en-US" dirty="0"/>
              <a:t>Discussion </a:t>
            </a:r>
            <a:r>
              <a:rPr lang="en-US" dirty="0" smtClean="0"/>
              <a:t>regarding </a:t>
            </a:r>
            <a:r>
              <a:rPr lang="en-US" dirty="0"/>
              <a:t>accessibility improvements and challenges that still remain</a:t>
            </a:r>
            <a:r>
              <a:rPr lang="en-US" dirty="0" smtClean="0"/>
              <a:t>.</a:t>
            </a:r>
            <a:endParaRPr lang="en-US" dirty="0"/>
          </a:p>
        </p:txBody>
      </p:sp>
    </p:spTree>
    <p:extLst>
      <p:ext uri="{BB962C8B-B14F-4D97-AF65-F5344CB8AC3E}">
        <p14:creationId xmlns:p14="http://schemas.microsoft.com/office/powerpoint/2010/main" val="3837082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498080" cy="655638"/>
          </a:xfrm>
        </p:spPr>
        <p:txBody>
          <a:bodyPr>
            <a:normAutofit fontScale="90000"/>
          </a:bodyPr>
          <a:lstStyle/>
          <a:p>
            <a:r>
              <a:rPr lang="en-US" dirty="0" smtClean="0"/>
              <a:t/>
            </a:r>
            <a:br>
              <a:rPr lang="en-US" dirty="0" smtClean="0"/>
            </a:br>
            <a:r>
              <a:rPr lang="en-US" b="1" dirty="0" smtClean="0"/>
              <a:t>Introduction</a:t>
            </a:r>
            <a:endParaRPr lang="en-US" dirty="0"/>
          </a:p>
        </p:txBody>
      </p:sp>
      <p:sp>
        <p:nvSpPr>
          <p:cNvPr id="3" name="Content Placeholder 2"/>
          <p:cNvSpPr>
            <a:spLocks noGrp="1"/>
          </p:cNvSpPr>
          <p:nvPr>
            <p:ph idx="1"/>
          </p:nvPr>
        </p:nvSpPr>
        <p:spPr/>
        <p:txBody>
          <a:bodyPr>
            <a:normAutofit/>
          </a:bodyPr>
          <a:lstStyle/>
          <a:p>
            <a:r>
              <a:rPr lang="en-US" dirty="0"/>
              <a:t>LibreOffice is an office suite similar to Microsoft </a:t>
            </a:r>
            <a:r>
              <a:rPr lang="en-US" dirty="0" smtClean="0"/>
              <a:t>Office.</a:t>
            </a:r>
          </a:p>
          <a:p>
            <a:r>
              <a:rPr lang="en-US" dirty="0"/>
              <a:t>With this software, it is possible to create documents with advanced formatting</a:t>
            </a:r>
            <a:r>
              <a:rPr lang="en-US" dirty="0" smtClean="0"/>
              <a:t>, </a:t>
            </a:r>
            <a:r>
              <a:rPr lang="en-US" dirty="0"/>
              <a:t>do work involving spreadsheets, create presentations, and work with databases.</a:t>
            </a:r>
          </a:p>
          <a:p>
            <a:r>
              <a:rPr lang="en-US" dirty="0" smtClean="0"/>
              <a:t>The software can be downloaded from www.libreoffice.org.</a:t>
            </a:r>
            <a:endParaRPr lang="en-US" dirty="0"/>
          </a:p>
        </p:txBody>
      </p:sp>
    </p:spTree>
    <p:extLst>
      <p:ext uri="{BB962C8B-B14F-4D97-AF65-F5344CB8AC3E}">
        <p14:creationId xmlns:p14="http://schemas.microsoft.com/office/powerpoint/2010/main" val="38164626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a:t>
            </a:r>
            <a:r>
              <a:rPr lang="en-US" b="1" dirty="0" smtClean="0"/>
              <a:t>(2)</a:t>
            </a:r>
            <a:endParaRPr lang="en-US" b="1" dirty="0"/>
          </a:p>
        </p:txBody>
      </p:sp>
      <p:sp>
        <p:nvSpPr>
          <p:cNvPr id="3" name="Content Placeholder 2"/>
          <p:cNvSpPr>
            <a:spLocks noGrp="1"/>
          </p:cNvSpPr>
          <p:nvPr>
            <p:ph idx="1"/>
          </p:nvPr>
        </p:nvSpPr>
        <p:spPr/>
        <p:txBody>
          <a:bodyPr>
            <a:normAutofit fontScale="85000" lnSpcReduction="10000"/>
          </a:bodyPr>
          <a:lstStyle/>
          <a:p>
            <a:r>
              <a:rPr lang="en-US" dirty="0"/>
              <a:t>The software is available </a:t>
            </a:r>
            <a:r>
              <a:rPr lang="en-US" dirty="0" smtClean="0"/>
              <a:t>for </a:t>
            </a:r>
            <a:r>
              <a:rPr lang="en-US" dirty="0"/>
              <a:t>multiple operating system platforms including Windows, </a:t>
            </a:r>
            <a:r>
              <a:rPr lang="en-US" dirty="0" smtClean="0"/>
              <a:t>Macintosh, and Unix-like systems.</a:t>
            </a:r>
            <a:endParaRPr lang="en-US" dirty="0" smtClean="0"/>
          </a:p>
          <a:p>
            <a:r>
              <a:rPr lang="en-US" dirty="0"/>
              <a:t>This software is also available free of charge making it more affordable than other office suites currently in use</a:t>
            </a:r>
            <a:r>
              <a:rPr lang="en-US" dirty="0" smtClean="0"/>
              <a:t>.</a:t>
            </a:r>
          </a:p>
          <a:p>
            <a:r>
              <a:rPr lang="en-US" dirty="0" smtClean="0"/>
              <a:t>LibreOffice </a:t>
            </a:r>
            <a:r>
              <a:rPr lang="en-US" dirty="0"/>
              <a:t>requires less disk space and requires less RAM and CPU power to provide a pleasant operating experience than some other popular office suites. </a:t>
            </a:r>
            <a:endParaRPr lang="en-US" dirty="0" smtClean="0"/>
          </a:p>
          <a:p>
            <a:pPr lvl="1"/>
            <a:r>
              <a:rPr lang="en-US" dirty="0" smtClean="0"/>
              <a:t>Assistive </a:t>
            </a:r>
            <a:r>
              <a:rPr lang="en-US" dirty="0"/>
              <a:t>technology already requires a lot of disk space and memory to operate so this is an advantage</a:t>
            </a:r>
            <a:r>
              <a:rPr lang="en-US" dirty="0" smtClean="0"/>
              <a:t>.</a:t>
            </a:r>
            <a:endParaRPr lang="en-US" dirty="0"/>
          </a:p>
        </p:txBody>
      </p:sp>
    </p:spTree>
    <p:extLst>
      <p:ext uri="{BB962C8B-B14F-4D97-AF65-F5344CB8AC3E}">
        <p14:creationId xmlns:p14="http://schemas.microsoft.com/office/powerpoint/2010/main" val="1683762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162800" cy="1143000"/>
          </a:xfrm>
        </p:spPr>
        <p:txBody>
          <a:bodyPr/>
          <a:lstStyle/>
          <a:p>
            <a:r>
              <a:rPr lang="en-US" b="1" dirty="0" smtClean="0"/>
              <a:t>Accessibility of LibreOffice</a:t>
            </a:r>
            <a:endParaRPr lang="en-US" b="1" dirty="0"/>
          </a:p>
        </p:txBody>
      </p:sp>
      <p:sp>
        <p:nvSpPr>
          <p:cNvPr id="3" name="Content Placeholder 2"/>
          <p:cNvSpPr>
            <a:spLocks noGrp="1"/>
          </p:cNvSpPr>
          <p:nvPr>
            <p:ph idx="1"/>
          </p:nvPr>
        </p:nvSpPr>
        <p:spPr/>
        <p:txBody>
          <a:bodyPr>
            <a:normAutofit fontScale="70000" lnSpcReduction="20000"/>
          </a:bodyPr>
          <a:lstStyle/>
          <a:p>
            <a:r>
              <a:rPr lang="en-US" dirty="0"/>
              <a:t>LibreOffice is a large piece of software and large portions can be used by screen reader users very </a:t>
            </a:r>
            <a:r>
              <a:rPr lang="en-US" dirty="0" smtClean="0"/>
              <a:t>successfully.</a:t>
            </a:r>
          </a:p>
          <a:p>
            <a:r>
              <a:rPr lang="en-US" dirty="0"/>
              <a:t>There are still some shortcomings in the software related to accessibility, however, rapid development is taken place since the fork from OpenOffice and one of the areas of focused development has been accessibility.</a:t>
            </a:r>
          </a:p>
          <a:p>
            <a:r>
              <a:rPr lang="en-US" dirty="0"/>
              <a:t>The main programs I have used in </a:t>
            </a:r>
            <a:r>
              <a:rPr lang="en-US" dirty="0" smtClean="0"/>
              <a:t>LibreOffice </a:t>
            </a:r>
            <a:r>
              <a:rPr lang="en-US" dirty="0"/>
              <a:t>are Writer which is used to create documents, Calc which is used to prepare spreadsheets, and Impress which is used for presentations.</a:t>
            </a:r>
          </a:p>
          <a:p>
            <a:r>
              <a:rPr lang="en-US" dirty="0"/>
              <a:t>During this presentation, I will demonstrate the Writer and Calc Applications with the NVDA screen reader</a:t>
            </a:r>
            <a:r>
              <a:rPr lang="en-US" dirty="0" smtClean="0"/>
              <a:t>.</a:t>
            </a:r>
            <a:endParaRPr lang="en-US" dirty="0"/>
          </a:p>
        </p:txBody>
      </p:sp>
    </p:spTree>
    <p:extLst>
      <p:ext uri="{BB962C8B-B14F-4D97-AF65-F5344CB8AC3E}">
        <p14:creationId xmlns:p14="http://schemas.microsoft.com/office/powerpoint/2010/main" val="17895069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7772400" cy="609600"/>
          </a:xfrm>
        </p:spPr>
        <p:txBody>
          <a:bodyPr>
            <a:normAutofit fontScale="90000"/>
          </a:bodyPr>
          <a:lstStyle/>
          <a:p>
            <a:r>
              <a:rPr lang="en-US" dirty="0" smtClean="0"/>
              <a:t/>
            </a:r>
            <a:br>
              <a:rPr lang="en-US" dirty="0" smtClean="0"/>
            </a:br>
            <a:r>
              <a:rPr lang="en-US" sz="4000" b="1" dirty="0"/>
              <a:t>Compatibility with Microsoft </a:t>
            </a:r>
            <a:r>
              <a:rPr lang="en-US" sz="4000" b="1" dirty="0" smtClean="0"/>
              <a:t>Office</a:t>
            </a:r>
            <a:endParaRPr lang="en-US" sz="4000" dirty="0"/>
          </a:p>
        </p:txBody>
      </p:sp>
      <p:sp>
        <p:nvSpPr>
          <p:cNvPr id="3" name="Content Placeholder 2"/>
          <p:cNvSpPr>
            <a:spLocks noGrp="1"/>
          </p:cNvSpPr>
          <p:nvPr>
            <p:ph idx="1"/>
          </p:nvPr>
        </p:nvSpPr>
        <p:spPr/>
        <p:txBody>
          <a:bodyPr>
            <a:normAutofit fontScale="77500" lnSpcReduction="20000"/>
          </a:bodyPr>
          <a:lstStyle/>
          <a:p>
            <a:r>
              <a:rPr lang="en-US" dirty="0"/>
              <a:t>LibreOffice saves documents by default in the open document format which is an open standard.</a:t>
            </a:r>
          </a:p>
          <a:p>
            <a:r>
              <a:rPr lang="en-US" dirty="0"/>
              <a:t>It can also save documents in the binary Microsoft formats </a:t>
            </a:r>
            <a:r>
              <a:rPr lang="en-US" dirty="0" smtClean="0"/>
              <a:t>that </a:t>
            </a:r>
            <a:r>
              <a:rPr lang="en-US" dirty="0"/>
              <a:t>are compatible with Microsoft Office 2003 and older</a:t>
            </a:r>
          </a:p>
          <a:p>
            <a:r>
              <a:rPr lang="en-US" dirty="0"/>
              <a:t>It saves documents in the XML based formats as well which are compatible with </a:t>
            </a:r>
            <a:r>
              <a:rPr lang="en-US" dirty="0" smtClean="0"/>
              <a:t>Office </a:t>
            </a:r>
            <a:r>
              <a:rPr lang="en-US" dirty="0"/>
              <a:t>2007 and newer.</a:t>
            </a:r>
          </a:p>
          <a:p>
            <a:r>
              <a:rPr lang="en-US" dirty="0"/>
              <a:t>The advantage of the wide range of format support is that it provides an avenue for collaborating with users using a wide range of Microsoft software which is currently the most popular office suite in use</a:t>
            </a:r>
            <a:r>
              <a:rPr lang="en-US" dirty="0" smtClean="0"/>
              <a:t>.</a:t>
            </a:r>
            <a:endParaRPr lang="en-US" dirty="0"/>
          </a:p>
        </p:txBody>
      </p:sp>
    </p:spTree>
    <p:extLst>
      <p:ext uri="{BB962C8B-B14F-4D97-AF65-F5344CB8AC3E}">
        <p14:creationId xmlns:p14="http://schemas.microsoft.com/office/powerpoint/2010/main" val="4232222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a:t>Startup </a:t>
            </a:r>
            <a:r>
              <a:rPr lang="en-US" b="1" dirty="0" smtClean="0"/>
              <a:t>Wizard</a:t>
            </a:r>
            <a:endParaRPr lang="en-US" dirty="0"/>
          </a:p>
        </p:txBody>
      </p:sp>
      <p:sp>
        <p:nvSpPr>
          <p:cNvPr id="3" name="Content Placeholder 2"/>
          <p:cNvSpPr>
            <a:spLocks noGrp="1"/>
          </p:cNvSpPr>
          <p:nvPr>
            <p:ph idx="1"/>
          </p:nvPr>
        </p:nvSpPr>
        <p:spPr/>
        <p:txBody>
          <a:bodyPr/>
          <a:lstStyle/>
          <a:p>
            <a:r>
              <a:rPr lang="en-US" dirty="0"/>
              <a:t>The </a:t>
            </a:r>
            <a:r>
              <a:rPr lang="en-US" dirty="0" smtClean="0"/>
              <a:t>Startup </a:t>
            </a:r>
            <a:r>
              <a:rPr lang="en-US" dirty="0"/>
              <a:t>Wizard provides information on recently opened files.</a:t>
            </a:r>
          </a:p>
          <a:p>
            <a:r>
              <a:rPr lang="en-US" dirty="0"/>
              <a:t>It also gives a list of templates that can be chosen for new projects.</a:t>
            </a:r>
          </a:p>
          <a:p>
            <a:r>
              <a:rPr lang="en-US" dirty="0"/>
              <a:t>Within the startup wizard, there are also buttons that allow opening each of the applications that are included in </a:t>
            </a:r>
            <a:r>
              <a:rPr lang="en-US" dirty="0" smtClean="0"/>
              <a:t>LibreOffice</a:t>
            </a:r>
            <a:r>
              <a:rPr lang="en-US" dirty="0" smtClean="0"/>
              <a:t>.</a:t>
            </a:r>
          </a:p>
          <a:p>
            <a:r>
              <a:rPr lang="en-US" dirty="0" smtClean="0"/>
              <a:t>Demonstration</a:t>
            </a:r>
            <a:endParaRPr lang="en-US" dirty="0"/>
          </a:p>
        </p:txBody>
      </p:sp>
    </p:spTree>
    <p:extLst>
      <p:ext uri="{BB962C8B-B14F-4D97-AF65-F5344CB8AC3E}">
        <p14:creationId xmlns:p14="http://schemas.microsoft.com/office/powerpoint/2010/main" val="2083581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924800" cy="1143000"/>
          </a:xfrm>
        </p:spPr>
        <p:txBody>
          <a:bodyPr>
            <a:normAutofit fontScale="90000"/>
          </a:bodyPr>
          <a:lstStyle/>
          <a:p>
            <a:r>
              <a:rPr lang="en-US" dirty="0" smtClean="0"/>
              <a:t/>
            </a:r>
            <a:br>
              <a:rPr lang="en-US" dirty="0" smtClean="0"/>
            </a:br>
            <a:r>
              <a:rPr lang="en-US" sz="4000" b="1" dirty="0"/>
              <a:t>Commonalities </a:t>
            </a:r>
            <a:r>
              <a:rPr lang="en-US" sz="4000" b="1" dirty="0" smtClean="0"/>
              <a:t>Among Applications</a:t>
            </a:r>
            <a:r>
              <a:rPr lang="en-US" b="1" dirty="0"/>
              <a:t/>
            </a:r>
            <a:br>
              <a:rPr lang="en-US" b="1" dirty="0"/>
            </a:br>
            <a:endParaRPr lang="en-US" dirty="0"/>
          </a:p>
        </p:txBody>
      </p:sp>
      <p:sp>
        <p:nvSpPr>
          <p:cNvPr id="3" name="Content Placeholder 2"/>
          <p:cNvSpPr>
            <a:spLocks noGrp="1"/>
          </p:cNvSpPr>
          <p:nvPr>
            <p:ph idx="1"/>
          </p:nvPr>
        </p:nvSpPr>
        <p:spPr/>
        <p:txBody>
          <a:bodyPr/>
          <a:lstStyle/>
          <a:p>
            <a:r>
              <a:rPr lang="en-US" dirty="0"/>
              <a:t>All applications include the work area specific to that application</a:t>
            </a:r>
            <a:r>
              <a:rPr lang="en-US" dirty="0" smtClean="0"/>
              <a:t>.</a:t>
            </a:r>
            <a:endParaRPr lang="en-US" dirty="0" smtClean="0"/>
          </a:p>
          <a:p>
            <a:pPr lvl="1"/>
            <a:r>
              <a:rPr lang="en-US" dirty="0" smtClean="0"/>
              <a:t>Examples: </a:t>
            </a:r>
            <a:r>
              <a:rPr lang="en-US" dirty="0"/>
              <a:t>document area for Writer, spreadsheet for Calc.</a:t>
            </a:r>
          </a:p>
          <a:p>
            <a:r>
              <a:rPr lang="en-US" dirty="0"/>
              <a:t>Toolbars, menu bars, and a sidebar are also included in each application</a:t>
            </a:r>
            <a:r>
              <a:rPr lang="en-US" dirty="0" smtClean="0"/>
              <a:t>.</a:t>
            </a:r>
            <a:endParaRPr lang="en-US" dirty="0"/>
          </a:p>
        </p:txBody>
      </p:sp>
    </p:spTree>
    <p:extLst>
      <p:ext uri="{BB962C8B-B14F-4D97-AF65-F5344CB8AC3E}">
        <p14:creationId xmlns:p14="http://schemas.microsoft.com/office/powerpoint/2010/main" val="271361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7498080" cy="655638"/>
          </a:xfrm>
        </p:spPr>
        <p:txBody>
          <a:bodyPr>
            <a:normAutofit fontScale="90000"/>
          </a:bodyPr>
          <a:lstStyle/>
          <a:p>
            <a:r>
              <a:rPr lang="en-US" dirty="0" smtClean="0"/>
              <a:t/>
            </a:r>
            <a:br>
              <a:rPr lang="en-US" dirty="0" smtClean="0"/>
            </a:br>
            <a:r>
              <a:rPr lang="en-US" b="1" dirty="0" smtClean="0"/>
              <a:t>Keyboard Commands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Press Alt </a:t>
            </a:r>
            <a:r>
              <a:rPr lang="en-US" dirty="0"/>
              <a:t>plus a quick key to go to one of the menus in the menu bar.</a:t>
            </a:r>
          </a:p>
          <a:p>
            <a:r>
              <a:rPr lang="en-US" dirty="0"/>
              <a:t>Use F6 and Shift+F6 to move between the work area, menu bar, toolbars, and sidebar.</a:t>
            </a:r>
          </a:p>
          <a:p>
            <a:r>
              <a:rPr lang="en-US" dirty="0"/>
              <a:t>When in the Sidebar, or toolbars, the Tab and Shift+Tab keys can be used to move between items.</a:t>
            </a:r>
          </a:p>
          <a:p>
            <a:r>
              <a:rPr lang="en-US" dirty="0"/>
              <a:t>The Up and Down arrow keys can be used to move between items in a menu or main categories in the sidebar.</a:t>
            </a:r>
          </a:p>
          <a:p>
            <a:r>
              <a:rPr lang="en-US" dirty="0"/>
              <a:t>The Left and Right arrow keys can be used to move between </a:t>
            </a:r>
            <a:r>
              <a:rPr lang="en-US" dirty="0" smtClean="0"/>
              <a:t>menus </a:t>
            </a:r>
            <a:r>
              <a:rPr lang="en-US" dirty="0"/>
              <a:t>in the menu bar</a:t>
            </a:r>
            <a:r>
              <a:rPr lang="en-US" dirty="0" smtClean="0"/>
              <a:t>.</a:t>
            </a:r>
          </a:p>
        </p:txBody>
      </p:sp>
    </p:spTree>
    <p:extLst>
      <p:ext uri="{BB962C8B-B14F-4D97-AF65-F5344CB8AC3E}">
        <p14:creationId xmlns:p14="http://schemas.microsoft.com/office/powerpoint/2010/main" val="37564688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Writer Demonstration</a:t>
            </a:r>
            <a:endParaRPr lang="en-US" b="1" dirty="0"/>
          </a:p>
        </p:txBody>
      </p:sp>
      <p:sp>
        <p:nvSpPr>
          <p:cNvPr id="3" name="Content Placeholder 2"/>
          <p:cNvSpPr>
            <a:spLocks noGrp="1"/>
          </p:cNvSpPr>
          <p:nvPr>
            <p:ph idx="1"/>
          </p:nvPr>
        </p:nvSpPr>
        <p:spPr/>
        <p:txBody>
          <a:bodyPr/>
          <a:lstStyle/>
          <a:p>
            <a:r>
              <a:rPr lang="en-US" dirty="0" smtClean="0"/>
              <a:t>Write and Navigate content.</a:t>
            </a:r>
          </a:p>
          <a:p>
            <a:r>
              <a:rPr lang="en-US" dirty="0" smtClean="0"/>
              <a:t>Formatting features.</a:t>
            </a:r>
          </a:p>
          <a:p>
            <a:r>
              <a:rPr lang="en-US" dirty="0" smtClean="0"/>
              <a:t>Spell check</a:t>
            </a:r>
          </a:p>
          <a:p>
            <a:r>
              <a:rPr lang="en-US" dirty="0" smtClean="0"/>
              <a:t>Headers and footers.</a:t>
            </a:r>
            <a:endParaRPr lang="en-US" dirty="0"/>
          </a:p>
          <a:p>
            <a:r>
              <a:rPr lang="en-US" dirty="0" smtClean="0"/>
              <a:t>Navigator</a:t>
            </a:r>
          </a:p>
          <a:p>
            <a:r>
              <a:rPr lang="en-US" dirty="0" smtClean="0"/>
              <a:t>Table Accessibility</a:t>
            </a:r>
          </a:p>
        </p:txBody>
      </p:sp>
    </p:spTree>
    <p:extLst>
      <p:ext uri="{BB962C8B-B14F-4D97-AF65-F5344CB8AC3E}">
        <p14:creationId xmlns:p14="http://schemas.microsoft.com/office/powerpoint/2010/main" val="186717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a:t>Calc Demonstration</a:t>
            </a:r>
            <a:br>
              <a:rPr lang="en-US" b="1" dirty="0"/>
            </a:br>
            <a:endParaRPr lang="en-US" dirty="0"/>
          </a:p>
        </p:txBody>
      </p:sp>
      <p:sp>
        <p:nvSpPr>
          <p:cNvPr id="3" name="Content Placeholder 2"/>
          <p:cNvSpPr>
            <a:spLocks noGrp="1"/>
          </p:cNvSpPr>
          <p:nvPr>
            <p:ph idx="1"/>
          </p:nvPr>
        </p:nvSpPr>
        <p:spPr/>
        <p:txBody>
          <a:bodyPr/>
          <a:lstStyle/>
          <a:p>
            <a:r>
              <a:rPr lang="en-US" dirty="0" smtClean="0"/>
              <a:t>Many similarities exist between all of the LibreOffice applications.</a:t>
            </a:r>
          </a:p>
          <a:p>
            <a:r>
              <a:rPr lang="en-US" dirty="0" smtClean="0"/>
              <a:t>Typing data in cells and navigating</a:t>
            </a:r>
          </a:p>
          <a:p>
            <a:r>
              <a:rPr lang="en-US" dirty="0" smtClean="0"/>
              <a:t>Function dialog and insertion.</a:t>
            </a:r>
          </a:p>
          <a:p>
            <a:r>
              <a:rPr lang="en-US" dirty="0" smtClean="0"/>
              <a:t>Demonstrate </a:t>
            </a:r>
            <a:r>
              <a:rPr lang="en-US" dirty="0"/>
              <a:t>statistical functions that were a recent addition to Calc</a:t>
            </a:r>
            <a:r>
              <a:rPr lang="en-US" dirty="0" smtClean="0"/>
              <a:t>.</a:t>
            </a:r>
            <a:endParaRPr lang="en-US" dirty="0"/>
          </a:p>
        </p:txBody>
      </p:sp>
    </p:spTree>
    <p:extLst>
      <p:ext uri="{BB962C8B-B14F-4D97-AF65-F5344CB8AC3E}">
        <p14:creationId xmlns:p14="http://schemas.microsoft.com/office/powerpoint/2010/main" val="3636680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Accessibility Challenges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There are still some parts of LibreOffice that are inaccessible.</a:t>
            </a:r>
          </a:p>
          <a:p>
            <a:pPr lvl="1"/>
            <a:r>
              <a:rPr lang="en-US" dirty="0" smtClean="0"/>
              <a:t>Examples: charts </a:t>
            </a:r>
            <a:r>
              <a:rPr lang="en-US" dirty="0" smtClean="0"/>
              <a:t>and </a:t>
            </a:r>
            <a:r>
              <a:rPr lang="en-US" dirty="0"/>
              <a:t>text boxes.</a:t>
            </a:r>
          </a:p>
          <a:p>
            <a:r>
              <a:rPr lang="en-US" dirty="0"/>
              <a:t>Managing comments (track changes) can also be difficult.</a:t>
            </a:r>
          </a:p>
          <a:p>
            <a:r>
              <a:rPr lang="en-US" dirty="0"/>
              <a:t>It is important to remember that this suite of programs is rapidly being developed and accessibility issues are frequently fixed as they are reported.</a:t>
            </a:r>
          </a:p>
          <a:p>
            <a:r>
              <a:rPr lang="en-US" dirty="0" smtClean="0"/>
              <a:t>Any accessibility issues found can be reported at bugs.documentfoundation.org.</a:t>
            </a:r>
            <a:endParaRPr lang="en-US" dirty="0"/>
          </a:p>
        </p:txBody>
      </p:sp>
    </p:spTree>
    <p:extLst>
      <p:ext uri="{BB962C8B-B14F-4D97-AF65-F5344CB8AC3E}">
        <p14:creationId xmlns:p14="http://schemas.microsoft.com/office/powerpoint/2010/main" val="530970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normAutofit fontScale="77500" lnSpcReduction="20000"/>
          </a:bodyPr>
          <a:lstStyle/>
          <a:p>
            <a:r>
              <a:rPr lang="en-US" dirty="0"/>
              <a:t>With recent developments, </a:t>
            </a:r>
            <a:r>
              <a:rPr lang="en-US" dirty="0" smtClean="0"/>
              <a:t>LibreOffice </a:t>
            </a:r>
            <a:r>
              <a:rPr lang="en-US" dirty="0"/>
              <a:t>has become a very usable alternative to Microsoft </a:t>
            </a:r>
            <a:r>
              <a:rPr lang="en-US" dirty="0" smtClean="0"/>
              <a:t>Office </a:t>
            </a:r>
            <a:r>
              <a:rPr lang="en-US" dirty="0"/>
              <a:t>for performing many tasks.</a:t>
            </a:r>
          </a:p>
          <a:p>
            <a:r>
              <a:rPr lang="en-US" dirty="0"/>
              <a:t>However, </a:t>
            </a:r>
            <a:r>
              <a:rPr lang="en-US" dirty="0" smtClean="0"/>
              <a:t>it </a:t>
            </a:r>
            <a:r>
              <a:rPr lang="en-US" dirty="0"/>
              <a:t>is important to analyze all tools to determine which tool will best perform the task at hand.</a:t>
            </a:r>
          </a:p>
          <a:p>
            <a:r>
              <a:rPr lang="en-US" dirty="0"/>
              <a:t>One nice thing about both LibreOffice and Microsoft Office is that they can be installed on the same computer with no conflicts and can actually be used at the same time.</a:t>
            </a:r>
          </a:p>
          <a:p>
            <a:r>
              <a:rPr lang="en-US" dirty="0"/>
              <a:t>I personally use this software quite a lot and I think other users will find it a worthwhile addition to the toolbox of software they already use</a:t>
            </a:r>
            <a:r>
              <a:rPr lang="en-US" dirty="0" smtClean="0"/>
              <a:t>.</a:t>
            </a:r>
            <a:endParaRPr lang="en-US" dirty="0"/>
          </a:p>
        </p:txBody>
      </p:sp>
    </p:spTree>
    <p:extLst>
      <p:ext uri="{BB962C8B-B14F-4D97-AF65-F5344CB8AC3E}">
        <p14:creationId xmlns:p14="http://schemas.microsoft.com/office/powerpoint/2010/main" val="2949595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endParaRPr lang="en-US" b="1"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45880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7772400" cy="1143000"/>
          </a:xfrm>
        </p:spPr>
        <p:txBody>
          <a:bodyPr>
            <a:normAutofit fontScale="90000"/>
          </a:bodyPr>
          <a:lstStyle/>
          <a:p>
            <a:r>
              <a:rPr lang="en-US" b="1" dirty="0" smtClean="0"/>
              <a:t>Demonstrations if Extra Time</a:t>
            </a:r>
            <a:endParaRPr lang="en-US" b="1" dirty="0"/>
          </a:p>
        </p:txBody>
      </p:sp>
      <p:sp>
        <p:nvSpPr>
          <p:cNvPr id="3" name="Content Placeholder 2"/>
          <p:cNvSpPr>
            <a:spLocks noGrp="1"/>
          </p:cNvSpPr>
          <p:nvPr>
            <p:ph idx="1"/>
          </p:nvPr>
        </p:nvSpPr>
        <p:spPr/>
        <p:txBody>
          <a:bodyPr/>
          <a:lstStyle/>
          <a:p>
            <a:r>
              <a:rPr lang="en-US" dirty="0" smtClean="0"/>
              <a:t>Pivot tables in Calc.</a:t>
            </a:r>
          </a:p>
          <a:p>
            <a:r>
              <a:rPr lang="en-US" dirty="0" smtClean="0"/>
              <a:t>Styles and formatting in the sidebar of all applications.</a:t>
            </a:r>
            <a:endParaRPr lang="en-US" dirty="0"/>
          </a:p>
        </p:txBody>
      </p:sp>
    </p:spTree>
    <p:extLst>
      <p:ext uri="{BB962C8B-B14F-4D97-AF65-F5344CB8AC3E}">
        <p14:creationId xmlns:p14="http://schemas.microsoft.com/office/powerpoint/2010/main" val="35576453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ustom 2">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0070C0"/>
      </a:hlink>
      <a:folHlink>
        <a:srgbClr val="7030A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89</TotalTime>
  <Words>792</Words>
  <Application>Microsoft Office PowerPoint</Application>
  <PresentationFormat>On-screen Show (4:3)</PresentationFormat>
  <Paragraphs>71</Paragraphs>
  <Slides>15</Slides>
  <Notes>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Solstice</vt:lpstr>
      <vt:lpstr>LibreOffice</vt:lpstr>
      <vt:lpstr>Summary of Presentation</vt:lpstr>
      <vt:lpstr> Introduction</vt:lpstr>
      <vt:lpstr>Introduction (2)</vt:lpstr>
      <vt:lpstr>Accessibility of LibreOffice</vt:lpstr>
      <vt:lpstr> Compatibility with Microsoft Office</vt:lpstr>
      <vt:lpstr> Startup Wizard</vt:lpstr>
      <vt:lpstr> Commonalities Among Applications </vt:lpstr>
      <vt:lpstr> Keyboard Commands</vt:lpstr>
      <vt:lpstr>Writer Demonstration</vt:lpstr>
      <vt:lpstr> Calc Demonstration </vt:lpstr>
      <vt:lpstr>Accessibility Challenges</vt:lpstr>
      <vt:lpstr>Conclusion</vt:lpstr>
      <vt:lpstr>Questions</vt:lpstr>
      <vt:lpstr>Demonstrations if Extra Time</vt:lpstr>
    </vt:vector>
  </TitlesOfParts>
  <Company>University of Michigan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LibreOffice</dc:title>
  <dc:creator>ITS-User</dc:creator>
  <cp:lastModifiedBy>Jane</cp:lastModifiedBy>
  <cp:revision>14</cp:revision>
  <dcterms:created xsi:type="dcterms:W3CDTF">2016-11-23T15:17:14Z</dcterms:created>
  <dcterms:modified xsi:type="dcterms:W3CDTF">2016-11-27T13:33:38Z</dcterms:modified>
</cp:coreProperties>
</file>