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8">
          <p15:clr>
            <a:srgbClr val="A4A3A4"/>
          </p15:clr>
        </p15:guide>
        <p15:guide id="2" pos="307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992E"/>
    <a:srgbClr val="136446"/>
    <a:srgbClr val="14563C"/>
    <a:srgbClr val="144D35"/>
    <a:srgbClr val="0E3E2A"/>
    <a:srgbClr val="67A33D"/>
    <a:srgbClr val="95C176"/>
    <a:srgbClr val="5A9D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varScale="1">
        <p:scale>
          <a:sx n="84" d="100"/>
          <a:sy n="84" d="100"/>
        </p:scale>
        <p:origin x="797" y="82"/>
      </p:cViewPr>
      <p:guideLst>
        <p:guide orient="horz" pos="2308"/>
        <p:guide pos="307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F99918-F2F8-475A-A79C-8FEC60631A25}" type="datetimeFigureOut">
              <a:rPr lang="en-US" smtClean="0"/>
              <a:t>11/29/2016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7C5216-23C6-48DF-B602-8117A0664E9C}" type="slidenum">
              <a:rPr lang="en-US" smtClean="0"/>
              <a:t>‹#›</a:t>
            </a:fld>
            <a:endParaRPr lang="en-US"/>
          </a:p>
        </p:txBody>
      </p:sp>
    </p:spTree>
    <p:extLst>
      <p:ext uri="{BB962C8B-B14F-4D97-AF65-F5344CB8AC3E}">
        <p14:creationId xmlns:p14="http://schemas.microsoft.com/office/powerpoint/2010/main" val="1113109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lnSpc>
                <a:spcPct val="115000"/>
              </a:lnSpc>
              <a:spcBef>
                <a:spcPts val="0"/>
              </a:spcBef>
              <a:buClr>
                <a:schemeClr val="dk1"/>
              </a:buClr>
              <a:buSzPct val="100000"/>
              <a:buFont typeface="Arial"/>
              <a:buNone/>
            </a:pPr>
            <a:r>
              <a:rPr lang="en" dirty="0" smtClean="0">
                <a:solidFill>
                  <a:schemeClr val="dk1"/>
                </a:solidFill>
              </a:rPr>
              <a:t>Gabrielle: </a:t>
            </a:r>
          </a:p>
          <a:p>
            <a:pPr lvl="0">
              <a:lnSpc>
                <a:spcPct val="115000"/>
              </a:lnSpc>
              <a:spcBef>
                <a:spcPts val="0"/>
              </a:spcBef>
              <a:buClr>
                <a:schemeClr val="dk1"/>
              </a:buClr>
              <a:buSzPct val="100000"/>
              <a:buFont typeface="Arial"/>
              <a:buNone/>
            </a:pPr>
            <a:r>
              <a:rPr lang="en" dirty="0" smtClean="0">
                <a:solidFill>
                  <a:schemeClr val="dk1"/>
                </a:solidFill>
              </a:rPr>
              <a:t>How do you design one curriculum that can fit the most individuals? Historically, you would do this by designing for the “average” student. If you design for average it will fit most people, right? Wrong. There are so many students that cannot be reached because we design for the average. There is no such thing as an average learner. Curriculum should be designed for the edges, not the average. By designing for the edges, you will be fitting most, if not all learners within the curriculum. This is where UDL comes into play. </a:t>
            </a:r>
          </a:p>
          <a:p>
            <a:endParaRPr lang="en-US" dirty="0"/>
          </a:p>
        </p:txBody>
      </p:sp>
      <p:sp>
        <p:nvSpPr>
          <p:cNvPr id="4" name="Slide Number Placeholder 3"/>
          <p:cNvSpPr>
            <a:spLocks noGrp="1"/>
          </p:cNvSpPr>
          <p:nvPr>
            <p:ph type="sldNum" sz="quarter" idx="10"/>
          </p:nvPr>
        </p:nvSpPr>
        <p:spPr/>
        <p:txBody>
          <a:bodyPr/>
          <a:lstStyle/>
          <a:p>
            <a:fld id="{F37C5216-23C6-48DF-B602-8117A0664E9C}" type="slidenum">
              <a:rPr lang="en-US" smtClean="0"/>
              <a:t>3</a:t>
            </a:fld>
            <a:endParaRPr lang="en-US"/>
          </a:p>
        </p:txBody>
      </p:sp>
    </p:spTree>
    <p:extLst>
      <p:ext uri="{BB962C8B-B14F-4D97-AF65-F5344CB8AC3E}">
        <p14:creationId xmlns:p14="http://schemas.microsoft.com/office/powerpoint/2010/main" val="3651100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Altered by </a:t>
            </a:r>
            <a:r>
              <a:rPr lang="en" dirty="0" smtClean="0"/>
              <a:t>Assistive Technology, User Agents, Personalization Settings, and Operating Systems</a:t>
            </a:r>
          </a:p>
          <a:p>
            <a:endParaRPr lang="en-US" dirty="0"/>
          </a:p>
        </p:txBody>
      </p:sp>
      <p:sp>
        <p:nvSpPr>
          <p:cNvPr id="4" name="Slide Number Placeholder 3"/>
          <p:cNvSpPr>
            <a:spLocks noGrp="1"/>
          </p:cNvSpPr>
          <p:nvPr>
            <p:ph type="sldNum" sz="quarter" idx="10"/>
          </p:nvPr>
        </p:nvSpPr>
        <p:spPr/>
        <p:txBody>
          <a:bodyPr/>
          <a:lstStyle/>
          <a:p>
            <a:fld id="{F37C5216-23C6-48DF-B602-8117A0664E9C}" type="slidenum">
              <a:rPr lang="en-US" smtClean="0"/>
              <a:t>4</a:t>
            </a:fld>
            <a:endParaRPr lang="en-US"/>
          </a:p>
        </p:txBody>
      </p:sp>
    </p:spTree>
    <p:extLst>
      <p:ext uri="{BB962C8B-B14F-4D97-AF65-F5344CB8AC3E}">
        <p14:creationId xmlns:p14="http://schemas.microsoft.com/office/powerpoint/2010/main" val="1701189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dirty="0" smtClean="0"/>
              <a:t>, a term from architectural design that has since broadened into many other fields</a:t>
            </a:r>
            <a:endParaRPr lang="en-US" dirty="0"/>
          </a:p>
        </p:txBody>
      </p:sp>
      <p:sp>
        <p:nvSpPr>
          <p:cNvPr id="4" name="Slide Number Placeholder 3"/>
          <p:cNvSpPr>
            <a:spLocks noGrp="1"/>
          </p:cNvSpPr>
          <p:nvPr>
            <p:ph type="sldNum" sz="quarter" idx="10"/>
          </p:nvPr>
        </p:nvSpPr>
        <p:spPr/>
        <p:txBody>
          <a:bodyPr/>
          <a:lstStyle/>
          <a:p>
            <a:fld id="{F37C5216-23C6-48DF-B602-8117A0664E9C}" type="slidenum">
              <a:rPr lang="en-US" smtClean="0"/>
              <a:t>5</a:t>
            </a:fld>
            <a:endParaRPr lang="en-US"/>
          </a:p>
        </p:txBody>
      </p:sp>
    </p:spTree>
    <p:extLst>
      <p:ext uri="{BB962C8B-B14F-4D97-AF65-F5344CB8AC3E}">
        <p14:creationId xmlns:p14="http://schemas.microsoft.com/office/powerpoint/2010/main" val="1233473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Gabrielle:</a:t>
            </a:r>
            <a:endParaRPr lang="en-US" b="0" dirty="0" smtClean="0">
              <a:effectLst/>
            </a:endParaRPr>
          </a:p>
          <a:p>
            <a:pPr rtl="0" fontAlgn="base"/>
            <a:r>
              <a:rPr lang="en-US" sz="1200" b="0" i="0" u="none" strike="noStrike" kern="1200" dirty="0" smtClean="0">
                <a:solidFill>
                  <a:schemeClr val="tx1"/>
                </a:solidFill>
                <a:effectLst/>
                <a:latin typeface="+mn-lt"/>
                <a:ea typeface="+mn-ea"/>
                <a:cs typeface="+mn-cs"/>
              </a:rPr>
              <a:t>The core of Universal Design for Learning breaks down the “what”, the “how” and the “why” of learning through providing multiple means of engagement, representation, and action and expression. Classrooms are highly diverse and curriculums need to be designed from the start with these diverse learners in mind. A universally designed curriculum is planned to be flexible, and to accommodate all kinds of users, with and without disabilities. The goal of the UDL framework is to minimize barriers and maximize learning for all students. </a:t>
            </a:r>
          </a:p>
          <a:p>
            <a:pPr rtl="0" fontAlgn="base"/>
            <a:r>
              <a:rPr lang="en-US" sz="1200" b="0" i="0" u="none" strike="noStrike" kern="1200" dirty="0" smtClean="0">
                <a:solidFill>
                  <a:schemeClr val="tx1"/>
                </a:solidFill>
                <a:effectLst/>
                <a:latin typeface="+mn-lt"/>
                <a:ea typeface="+mn-ea"/>
                <a:cs typeface="+mn-cs"/>
              </a:rPr>
              <a:t>Provide multiple means of representation</a:t>
            </a:r>
          </a:p>
          <a:p>
            <a:pPr lvl="1" rtl="0" fontAlgn="base"/>
            <a:r>
              <a:rPr lang="en-US" sz="1200" b="0" i="0" u="none" strike="noStrike" kern="1200" dirty="0" smtClean="0">
                <a:solidFill>
                  <a:schemeClr val="tx1"/>
                </a:solidFill>
                <a:effectLst/>
                <a:latin typeface="+mn-lt"/>
                <a:ea typeface="+mn-ea"/>
                <a:cs typeface="+mn-cs"/>
              </a:rPr>
              <a:t>Present content in multiple medias and provide many supports for the information being taught. Technology allows educators to nurture the potential of all students. Simple technological applications we use in our daily life can be applied into the classroom and make a difference for many learners.  </a:t>
            </a:r>
          </a:p>
          <a:p>
            <a:pPr rtl="0" fontAlgn="base"/>
            <a:r>
              <a:rPr lang="en-US" sz="1200" b="0" i="0" u="none" strike="noStrike" kern="1200" dirty="0" smtClean="0">
                <a:solidFill>
                  <a:schemeClr val="tx1"/>
                </a:solidFill>
                <a:effectLst/>
                <a:latin typeface="+mn-lt"/>
                <a:ea typeface="+mn-ea"/>
                <a:cs typeface="+mn-cs"/>
              </a:rPr>
              <a:t>Provide multiple means of action and expression</a:t>
            </a:r>
          </a:p>
          <a:p>
            <a:pPr lvl="1" rtl="0" fontAlgn="base"/>
            <a:r>
              <a:rPr lang="en-US" sz="1200" b="0" i="0" u="none" strike="noStrike" kern="1200" dirty="0" smtClean="0">
                <a:solidFill>
                  <a:schemeClr val="tx1"/>
                </a:solidFill>
                <a:effectLst/>
                <a:latin typeface="+mn-lt"/>
                <a:ea typeface="+mn-ea"/>
                <a:cs typeface="+mn-cs"/>
              </a:rPr>
              <a:t>Give students many options to express what they know</a:t>
            </a:r>
          </a:p>
          <a:p>
            <a:pPr rtl="0" fontAlgn="base"/>
            <a:r>
              <a:rPr lang="en-US" sz="1200" b="0" i="0" u="none" strike="noStrike" kern="1200" dirty="0" smtClean="0">
                <a:solidFill>
                  <a:schemeClr val="tx1"/>
                </a:solidFill>
                <a:effectLst/>
                <a:latin typeface="+mn-lt"/>
                <a:ea typeface="+mn-ea"/>
                <a:cs typeface="+mn-cs"/>
              </a:rPr>
              <a:t>Provide multiple means of engagement</a:t>
            </a:r>
          </a:p>
          <a:p>
            <a:pPr lvl="1" rtl="0" fontAlgn="base"/>
            <a:r>
              <a:rPr lang="en-US" sz="1200" b="0" i="0" u="none" strike="noStrike" kern="1200" dirty="0" smtClean="0">
                <a:solidFill>
                  <a:schemeClr val="tx1"/>
                </a:solidFill>
                <a:effectLst/>
                <a:latin typeface="+mn-lt"/>
                <a:ea typeface="+mn-ea"/>
                <a:cs typeface="+mn-cs"/>
              </a:rPr>
              <a:t>Give students choices to fuel their interests and autonomy</a:t>
            </a:r>
          </a:p>
          <a:p>
            <a:endParaRPr lang="en-US" dirty="0"/>
          </a:p>
        </p:txBody>
      </p:sp>
      <p:sp>
        <p:nvSpPr>
          <p:cNvPr id="4" name="Slide Number Placeholder 3"/>
          <p:cNvSpPr>
            <a:spLocks noGrp="1"/>
          </p:cNvSpPr>
          <p:nvPr>
            <p:ph type="sldNum" sz="quarter" idx="10"/>
          </p:nvPr>
        </p:nvSpPr>
        <p:spPr/>
        <p:txBody>
          <a:bodyPr/>
          <a:lstStyle/>
          <a:p>
            <a:fld id="{F37C5216-23C6-48DF-B602-8117A0664E9C}" type="slidenum">
              <a:rPr lang="en-US" smtClean="0"/>
              <a:t>6</a:t>
            </a:fld>
            <a:endParaRPr lang="en-US"/>
          </a:p>
        </p:txBody>
      </p:sp>
    </p:spTree>
    <p:extLst>
      <p:ext uri="{BB962C8B-B14F-4D97-AF65-F5344CB8AC3E}">
        <p14:creationId xmlns:p14="http://schemas.microsoft.com/office/powerpoint/2010/main" val="1015387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Gabrielle: K-12</a:t>
            </a:r>
            <a:endParaRPr lang="en-US" b="0" dirty="0" smtClean="0">
              <a:effectLst/>
            </a:endParaRPr>
          </a:p>
          <a:p>
            <a:pPr rtl="0"/>
            <a:r>
              <a:rPr lang="en-US" sz="1200" b="0" i="0" u="none" strike="noStrike" kern="1200" dirty="0" smtClean="0">
                <a:solidFill>
                  <a:schemeClr val="tx1"/>
                </a:solidFill>
                <a:effectLst/>
                <a:latin typeface="+mn-lt"/>
                <a:ea typeface="+mn-ea"/>
                <a:cs typeface="+mn-cs"/>
              </a:rPr>
              <a:t>Engagement: providing choices for students, emphasis and opportunity on collaboration, kinesthetic activities (“hands-on, minds-on”)</a:t>
            </a:r>
            <a:endParaRPr lang="en-US" b="0" dirty="0" smtClean="0">
              <a:effectLst/>
            </a:endParaRPr>
          </a:p>
          <a:p>
            <a:pPr rtl="0"/>
            <a:r>
              <a:rPr lang="en-US" sz="1200" b="0" i="0" u="none" strike="noStrike" kern="1200" dirty="0" smtClean="0">
                <a:solidFill>
                  <a:schemeClr val="tx1"/>
                </a:solidFill>
                <a:effectLst/>
                <a:latin typeface="+mn-lt"/>
                <a:ea typeface="+mn-ea"/>
                <a:cs typeface="+mn-cs"/>
              </a:rPr>
              <a:t>Representation: access to digital reading materials: </a:t>
            </a:r>
            <a:r>
              <a:rPr lang="en-US" sz="1200" b="0" i="0" u="none" strike="noStrike" kern="1200" dirty="0" err="1" smtClean="0">
                <a:solidFill>
                  <a:schemeClr val="tx1"/>
                </a:solidFill>
                <a:effectLst/>
                <a:latin typeface="+mn-lt"/>
                <a:ea typeface="+mn-ea"/>
                <a:cs typeface="+mn-cs"/>
              </a:rPr>
              <a:t>ebooks</a:t>
            </a:r>
            <a:r>
              <a:rPr lang="en-US" sz="1200" b="0" i="0" u="none" strike="noStrike" kern="1200" dirty="0" smtClean="0">
                <a:solidFill>
                  <a:schemeClr val="tx1"/>
                </a:solidFill>
                <a:effectLst/>
                <a:latin typeface="+mn-lt"/>
                <a:ea typeface="+mn-ea"/>
                <a:cs typeface="+mn-cs"/>
              </a:rPr>
              <a:t> and audiobooks, videos used to convey information and experiences opposed to always lecturing, graphic organizers: giving students different resources to help organize thoughts, ideas, and concepts</a:t>
            </a:r>
            <a:endParaRPr lang="en-US" b="0" dirty="0" smtClean="0">
              <a:effectLst/>
            </a:endParaRPr>
          </a:p>
          <a:p>
            <a:pPr rtl="0"/>
            <a:r>
              <a:rPr lang="en-US" sz="1200" b="0" i="0" u="none" strike="noStrike" kern="1200" dirty="0" smtClean="0">
                <a:solidFill>
                  <a:schemeClr val="tx1"/>
                </a:solidFill>
                <a:effectLst/>
                <a:latin typeface="+mn-lt"/>
                <a:ea typeface="+mn-ea"/>
                <a:cs typeface="+mn-cs"/>
              </a:rPr>
              <a:t>Action and Expression: use of media to communication information, vary response methods, allow students access to tools and assistive technology </a:t>
            </a:r>
            <a:endParaRPr lang="en-US" b="0" dirty="0" smtClean="0">
              <a:effectLst/>
            </a:endParaRPr>
          </a:p>
          <a:p>
            <a:pPr rtl="0"/>
            <a:r>
              <a:rPr lang="en-US" sz="1200" b="0" i="0" u="none" strike="noStrike" kern="1200" dirty="0" smtClean="0">
                <a:solidFill>
                  <a:schemeClr val="tx1"/>
                </a:solidFill>
                <a:effectLst/>
                <a:latin typeface="+mn-lt"/>
                <a:ea typeface="+mn-ea"/>
                <a:cs typeface="+mn-cs"/>
              </a:rPr>
              <a:t>Phil: Higher education</a:t>
            </a:r>
            <a:endParaRPr lang="en-US" b="0" dirty="0" smtClean="0">
              <a:effectLst/>
            </a:endParaRPr>
          </a:p>
          <a:p>
            <a:pPr rtl="0"/>
            <a:r>
              <a:rPr lang="en-US" sz="1200" b="0" i="0" u="none" strike="noStrike" kern="1200" dirty="0" smtClean="0">
                <a:solidFill>
                  <a:schemeClr val="tx1"/>
                </a:solidFill>
                <a:effectLst/>
                <a:latin typeface="+mn-lt"/>
                <a:ea typeface="+mn-ea"/>
                <a:cs typeface="+mn-cs"/>
              </a:rPr>
              <a:t>Perhaps the most applicable aspect of UDL is in design of learning objectives. Create technology and sensory neutral assessment and discuss</a:t>
            </a:r>
            <a:endParaRPr lang="en-US" b="0" dirty="0" smtClean="0">
              <a:effectLst/>
            </a:endParaRPr>
          </a:p>
        </p:txBody>
      </p:sp>
      <p:sp>
        <p:nvSpPr>
          <p:cNvPr id="4" name="Slide Number Placeholder 3"/>
          <p:cNvSpPr>
            <a:spLocks noGrp="1"/>
          </p:cNvSpPr>
          <p:nvPr>
            <p:ph type="sldNum" sz="quarter" idx="10"/>
          </p:nvPr>
        </p:nvSpPr>
        <p:spPr/>
        <p:txBody>
          <a:bodyPr/>
          <a:lstStyle/>
          <a:p>
            <a:fld id="{F37C5216-23C6-48DF-B602-8117A0664E9C}" type="slidenum">
              <a:rPr lang="en-US" smtClean="0"/>
              <a:t>7</a:t>
            </a:fld>
            <a:endParaRPr lang="en-US"/>
          </a:p>
        </p:txBody>
      </p:sp>
    </p:spTree>
    <p:extLst>
      <p:ext uri="{BB962C8B-B14F-4D97-AF65-F5344CB8AC3E}">
        <p14:creationId xmlns:p14="http://schemas.microsoft.com/office/powerpoint/2010/main" val="616915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A definition from settlements.</a:t>
            </a:r>
            <a:endParaRPr lang="en-US" b="0" dirty="0" smtClean="0">
              <a:effectLst/>
            </a:endParaRPr>
          </a:p>
          <a:p>
            <a:pPr rtl="0"/>
            <a:r>
              <a:rPr lang="en-US" b="0" dirty="0" smtClean="0">
                <a:effectLst/>
              </a:rPr>
              <a:t/>
            </a:r>
            <a:br>
              <a:rPr lang="en-US" b="0" dirty="0" smtClean="0">
                <a:effectLst/>
              </a:rPr>
            </a:br>
            <a:endParaRPr lang="en-US" b="0" dirty="0" smtClean="0">
              <a:effectLst/>
            </a:endParaRPr>
          </a:p>
          <a:p>
            <a:pPr rtl="0"/>
            <a:r>
              <a:rPr lang="en-US" sz="1200" b="0" i="0" u="none" strike="noStrike" kern="1200" dirty="0" smtClean="0">
                <a:solidFill>
                  <a:schemeClr val="tx1"/>
                </a:solidFill>
                <a:effectLst/>
                <a:latin typeface="+mn-lt"/>
                <a:ea typeface="+mn-ea"/>
                <a:cs typeface="+mn-cs"/>
              </a:rPr>
              <a:t>So what does access mean?</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37C5216-23C6-48DF-B602-8117A0664E9C}" type="slidenum">
              <a:rPr lang="en-US" smtClean="0"/>
              <a:t>8</a:t>
            </a:fld>
            <a:endParaRPr lang="en-US"/>
          </a:p>
        </p:txBody>
      </p:sp>
    </p:spTree>
    <p:extLst>
      <p:ext uri="{BB962C8B-B14F-4D97-AF65-F5344CB8AC3E}">
        <p14:creationId xmlns:p14="http://schemas.microsoft.com/office/powerpoint/2010/main" val="3961357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228600">
              <a:spcBef>
                <a:spcPts val="0"/>
              </a:spcBef>
            </a:pPr>
            <a:r>
              <a:rPr lang="en" dirty="0" smtClean="0"/>
              <a:t>If meant to have peer to peer interaction, ensure that this can take place.</a:t>
            </a:r>
          </a:p>
          <a:p>
            <a:pPr marL="457200" lvl="0" indent="-228600">
              <a:spcBef>
                <a:spcPts val="0"/>
              </a:spcBef>
            </a:pPr>
            <a:r>
              <a:rPr lang="en" dirty="0" smtClean="0"/>
              <a:t>If meant to have student to instructor interaction, ensure that this can take place.</a:t>
            </a:r>
          </a:p>
          <a:p>
            <a:endParaRPr lang="en-US" dirty="0"/>
          </a:p>
        </p:txBody>
      </p:sp>
      <p:sp>
        <p:nvSpPr>
          <p:cNvPr id="4" name="Slide Number Placeholder 3"/>
          <p:cNvSpPr>
            <a:spLocks noGrp="1"/>
          </p:cNvSpPr>
          <p:nvPr>
            <p:ph type="sldNum" sz="quarter" idx="10"/>
          </p:nvPr>
        </p:nvSpPr>
        <p:spPr/>
        <p:txBody>
          <a:bodyPr/>
          <a:lstStyle/>
          <a:p>
            <a:fld id="{F37C5216-23C6-48DF-B602-8117A0664E9C}" type="slidenum">
              <a:rPr lang="en-US" smtClean="0"/>
              <a:t>9</a:t>
            </a:fld>
            <a:endParaRPr lang="en-US"/>
          </a:p>
        </p:txBody>
      </p:sp>
    </p:spTree>
    <p:extLst>
      <p:ext uri="{BB962C8B-B14F-4D97-AF65-F5344CB8AC3E}">
        <p14:creationId xmlns:p14="http://schemas.microsoft.com/office/powerpoint/2010/main" val="36311924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368458"/>
            <a:ext cx="7772400" cy="1470025"/>
          </a:xfrm>
        </p:spPr>
        <p:txBody>
          <a:bodyPr/>
          <a:lstStyle>
            <a:lvl1pPr>
              <a:defRPr sz="4400">
                <a:solidFill>
                  <a:srgbClr val="0E3E2A"/>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124233"/>
            <a:ext cx="6400800" cy="88455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6" name="Picture 5" descr="CAL_Template_Powerpoint_titlepage_drkgr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49715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086973"/>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2325077"/>
            <a:ext cx="8229600" cy="414922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5" name="Picture 4" descr="CAL_Template_Powerpoint_page2_drkgr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4048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6" name="Picture 5" descr="CAL_Template_Powerpoint_page2_drkgr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82091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417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745124"/>
            <a:ext cx="4038600" cy="37841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745124"/>
            <a:ext cx="4038600" cy="37841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descr="CAL_Template_Powerpoint_page2_drkgr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1492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06542"/>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25164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989385"/>
            <a:ext cx="4040188" cy="35729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25164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89385"/>
            <a:ext cx="4041775" cy="35729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9" name="Picture 8" descr="CAL_Template_Powerpoint_page2_drkgr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3932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4012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328615"/>
            <a:ext cx="5111750" cy="52618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2608385"/>
            <a:ext cx="3008313" cy="39821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pic>
        <p:nvPicPr>
          <p:cNvPr id="7" name="Picture 6" descr="CAL_Template_Powerpoint_page2_drkgr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685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userDrawn="1"/>
        </p:nvSpPr>
        <p:spPr>
          <a:xfrm>
            <a:off x="-307900" y="5909724"/>
            <a:ext cx="9750178" cy="1090353"/>
          </a:xfrm>
          <a:prstGeom prst="rect">
            <a:avLst/>
          </a:prstGeom>
          <a:solidFill>
            <a:srgbClr val="0E3E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0" y="1103923"/>
            <a:ext cx="9144000" cy="4805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Title 1"/>
          <p:cNvSpPr>
            <a:spLocks noGrp="1"/>
          </p:cNvSpPr>
          <p:nvPr>
            <p:ph type="title"/>
          </p:nvPr>
        </p:nvSpPr>
        <p:spPr>
          <a:xfrm>
            <a:off x="0" y="5909724"/>
            <a:ext cx="9144000" cy="414324"/>
          </a:xfrm>
        </p:spPr>
        <p:txBody>
          <a:bodyPr anchor="b"/>
          <a:lstStyle>
            <a:lvl1pPr algn="l">
              <a:defRPr sz="2000" b="1">
                <a:solidFill>
                  <a:schemeClr val="bg1"/>
                </a:solidFill>
              </a:defRPr>
            </a:lvl1pPr>
          </a:lstStyle>
          <a:p>
            <a:r>
              <a:rPr lang="en-US" dirty="0" smtClean="0"/>
              <a:t>Click to edit Master title style</a:t>
            </a:r>
            <a:endParaRPr lang="en-US" dirty="0"/>
          </a:p>
        </p:txBody>
      </p:sp>
      <p:sp>
        <p:nvSpPr>
          <p:cNvPr id="4" name="Text Placeholder 3"/>
          <p:cNvSpPr>
            <a:spLocks noGrp="1"/>
          </p:cNvSpPr>
          <p:nvPr>
            <p:ph type="body" sz="half" idx="2"/>
          </p:nvPr>
        </p:nvSpPr>
        <p:spPr>
          <a:xfrm>
            <a:off x="0" y="6324048"/>
            <a:ext cx="9144000" cy="56497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Rectangle 5"/>
          <p:cNvSpPr/>
          <p:nvPr userDrawn="1"/>
        </p:nvSpPr>
        <p:spPr>
          <a:xfrm>
            <a:off x="-307900" y="-179588"/>
            <a:ext cx="9750178" cy="1090353"/>
          </a:xfrm>
          <a:prstGeom prst="rect">
            <a:avLst/>
          </a:prstGeom>
          <a:solidFill>
            <a:srgbClr val="0E3E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userDrawn="1"/>
        </p:nvSpPr>
        <p:spPr>
          <a:xfrm>
            <a:off x="-307900" y="948318"/>
            <a:ext cx="9750178" cy="155605"/>
          </a:xfrm>
          <a:prstGeom prst="rect">
            <a:avLst/>
          </a:prstGeom>
          <a:solidFill>
            <a:srgbClr val="1364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userDrawn="1"/>
        </p:nvSpPr>
        <p:spPr>
          <a:xfrm>
            <a:off x="-307900" y="761898"/>
            <a:ext cx="9750178" cy="187943"/>
          </a:xfrm>
          <a:prstGeom prst="rect">
            <a:avLst/>
          </a:prstGeom>
          <a:solidFill>
            <a:srgbClr val="144D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CAL_Template_Powerpoint_page2_drkgrn.png"/>
          <p:cNvPicPr>
            <a:picLocks noChangeAspect="1"/>
          </p:cNvPicPr>
          <p:nvPr userDrawn="1"/>
        </p:nvPicPr>
        <p:blipFill rotWithShape="1">
          <a:blip r:embed="rId2">
            <a:extLst>
              <a:ext uri="{28A0092B-C50C-407E-A947-70E740481C1C}">
                <a14:useLocalDpi xmlns:a14="http://schemas.microsoft.com/office/drawing/2010/main" val="0"/>
              </a:ext>
            </a:extLst>
          </a:blip>
          <a:srcRect l="2555" t="3407" r="67889" b="90667"/>
          <a:stretch/>
        </p:blipFill>
        <p:spPr>
          <a:xfrm>
            <a:off x="233680" y="233680"/>
            <a:ext cx="2702560" cy="406400"/>
          </a:xfrm>
          <a:prstGeom prst="rect">
            <a:avLst/>
          </a:prstGeom>
        </p:spPr>
      </p:pic>
    </p:spTree>
    <p:extLst>
      <p:ext uri="{BB962C8B-B14F-4D97-AF65-F5344CB8AC3E}">
        <p14:creationId xmlns:p14="http://schemas.microsoft.com/office/powerpoint/2010/main" val="1406349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1103923"/>
            <a:ext cx="9144000" cy="57540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7" name="Rectangle 6"/>
          <p:cNvSpPr/>
          <p:nvPr userDrawn="1"/>
        </p:nvSpPr>
        <p:spPr>
          <a:xfrm>
            <a:off x="-307900" y="-179588"/>
            <a:ext cx="9750178" cy="1090353"/>
          </a:xfrm>
          <a:prstGeom prst="rect">
            <a:avLst/>
          </a:prstGeom>
          <a:solidFill>
            <a:srgbClr val="0E3E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307900" y="948318"/>
            <a:ext cx="9750178" cy="155605"/>
          </a:xfrm>
          <a:prstGeom prst="rect">
            <a:avLst/>
          </a:prstGeom>
          <a:solidFill>
            <a:srgbClr val="1364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userDrawn="1"/>
        </p:nvSpPr>
        <p:spPr>
          <a:xfrm>
            <a:off x="-307900" y="761898"/>
            <a:ext cx="9750178" cy="187943"/>
          </a:xfrm>
          <a:prstGeom prst="rect">
            <a:avLst/>
          </a:prstGeom>
          <a:solidFill>
            <a:srgbClr val="144D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CAL_Template_Powerpoint_page2_drkgrn.png"/>
          <p:cNvPicPr>
            <a:picLocks noChangeAspect="1"/>
          </p:cNvPicPr>
          <p:nvPr userDrawn="1"/>
        </p:nvPicPr>
        <p:blipFill rotWithShape="1">
          <a:blip r:embed="rId2">
            <a:extLst>
              <a:ext uri="{28A0092B-C50C-407E-A947-70E740481C1C}">
                <a14:useLocalDpi xmlns:a14="http://schemas.microsoft.com/office/drawing/2010/main" val="0"/>
              </a:ext>
            </a:extLst>
          </a:blip>
          <a:srcRect l="2555" t="3407" r="67889" b="90667"/>
          <a:stretch/>
        </p:blipFill>
        <p:spPr>
          <a:xfrm>
            <a:off x="233680" y="233680"/>
            <a:ext cx="2702560" cy="406400"/>
          </a:xfrm>
          <a:prstGeom prst="rect">
            <a:avLst/>
          </a:prstGeom>
        </p:spPr>
      </p:pic>
    </p:spTree>
    <p:extLst>
      <p:ext uri="{BB962C8B-B14F-4D97-AF65-F5344CB8AC3E}">
        <p14:creationId xmlns:p14="http://schemas.microsoft.com/office/powerpoint/2010/main" val="20802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CAL_Template_Powerpoint_page2_drkgr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4657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825630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57" r:id="rId7"/>
    <p:sldLayoutId id="2147483660" r:id="rId8"/>
    <p:sldLayoutId id="2147483661" r:id="rId9"/>
  </p:sldLayoutIdLst>
  <p:txStyles>
    <p:titleStyle>
      <a:lvl1pPr algn="ctr" defTabSz="457200" rtl="0" eaLnBrk="1" latinLnBrk="0" hangingPunct="1">
        <a:spcBef>
          <a:spcPct val="0"/>
        </a:spcBef>
        <a:buNone/>
        <a:defRPr sz="3200" kern="1200">
          <a:solidFill>
            <a:srgbClr val="0E3E2A"/>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Universal Design for Learning &amp; Accessible Learning Experience Design</a:t>
            </a:r>
            <a:endParaRPr lang="en-US" dirty="0"/>
          </a:p>
        </p:txBody>
      </p:sp>
      <p:sp>
        <p:nvSpPr>
          <p:cNvPr id="3" name="Subtitle 2"/>
          <p:cNvSpPr>
            <a:spLocks noGrp="1"/>
          </p:cNvSpPr>
          <p:nvPr>
            <p:ph type="subTitle" idx="1"/>
          </p:nvPr>
        </p:nvSpPr>
        <p:spPr>
          <a:xfrm>
            <a:off x="1371600" y="4212369"/>
            <a:ext cx="6400800" cy="884550"/>
          </a:xfrm>
        </p:spPr>
        <p:txBody>
          <a:bodyPr/>
          <a:lstStyle/>
          <a:p>
            <a:r>
              <a:rPr lang="en-US" b="1" dirty="0" smtClean="0">
                <a:solidFill>
                  <a:srgbClr val="57992E"/>
                </a:solidFill>
              </a:rPr>
              <a:t>Gabrielle King, Phillip J. Deaton</a:t>
            </a:r>
            <a:endParaRPr lang="en-US" b="1" dirty="0">
              <a:solidFill>
                <a:srgbClr val="57992E"/>
              </a:solidFill>
            </a:endParaRPr>
          </a:p>
        </p:txBody>
      </p:sp>
    </p:spTree>
    <p:extLst>
      <p:ext uri="{BB962C8B-B14F-4D97-AF65-F5344CB8AC3E}">
        <p14:creationId xmlns:p14="http://schemas.microsoft.com/office/powerpoint/2010/main" val="132878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Outline</a:t>
            </a:r>
            <a:endParaRPr lang="en-US" dirty="0"/>
          </a:p>
        </p:txBody>
      </p:sp>
      <p:sp>
        <p:nvSpPr>
          <p:cNvPr id="3" name="Content Placeholder 2"/>
          <p:cNvSpPr>
            <a:spLocks noGrp="1"/>
          </p:cNvSpPr>
          <p:nvPr>
            <p:ph idx="1"/>
          </p:nvPr>
        </p:nvSpPr>
        <p:spPr/>
        <p:txBody>
          <a:bodyPr>
            <a:normAutofit fontScale="92500" lnSpcReduction="20000"/>
          </a:bodyPr>
          <a:lstStyle/>
          <a:p>
            <a:pPr lvl="0">
              <a:spcBef>
                <a:spcPts val="0"/>
              </a:spcBef>
              <a:buNone/>
            </a:pPr>
            <a:r>
              <a:rPr lang="en-US" b="1" dirty="0">
                <a:solidFill>
                  <a:schemeClr val="dk1"/>
                </a:solidFill>
              </a:rPr>
              <a:t>The Myth of Average</a:t>
            </a:r>
          </a:p>
          <a:p>
            <a:pPr lvl="0">
              <a:spcBef>
                <a:spcPts val="0"/>
              </a:spcBef>
              <a:buNone/>
            </a:pPr>
            <a:endParaRPr lang="en-US" sz="1400" b="1" dirty="0">
              <a:solidFill>
                <a:schemeClr val="dk1"/>
              </a:solidFill>
            </a:endParaRPr>
          </a:p>
          <a:p>
            <a:pPr lvl="0">
              <a:spcBef>
                <a:spcPts val="0"/>
              </a:spcBef>
              <a:buClr>
                <a:schemeClr val="dk1"/>
              </a:buClr>
              <a:buSzPct val="61111"/>
              <a:buNone/>
            </a:pPr>
            <a:r>
              <a:rPr lang="en-US" b="1" dirty="0">
                <a:solidFill>
                  <a:schemeClr val="dk1"/>
                </a:solidFill>
              </a:rPr>
              <a:t>Standardized v Personalized Learning</a:t>
            </a:r>
          </a:p>
          <a:p>
            <a:pPr lvl="0">
              <a:spcBef>
                <a:spcPts val="0"/>
              </a:spcBef>
              <a:buClr>
                <a:schemeClr val="dk1"/>
              </a:buClr>
              <a:buSzPct val="110000"/>
              <a:buNone/>
            </a:pPr>
            <a:endParaRPr lang="en-US" sz="1400" dirty="0">
              <a:solidFill>
                <a:schemeClr val="dk1"/>
              </a:solidFill>
            </a:endParaRPr>
          </a:p>
          <a:p>
            <a:pPr lvl="0">
              <a:spcBef>
                <a:spcPts val="0"/>
              </a:spcBef>
              <a:buClr>
                <a:schemeClr val="dk1"/>
              </a:buClr>
              <a:buSzPct val="61111"/>
              <a:buNone/>
            </a:pPr>
            <a:r>
              <a:rPr lang="en-US" b="1" dirty="0">
                <a:solidFill>
                  <a:schemeClr val="dk1"/>
                </a:solidFill>
              </a:rPr>
              <a:t>Universal Design for Learning</a:t>
            </a:r>
          </a:p>
          <a:p>
            <a:pPr lvl="0">
              <a:spcBef>
                <a:spcPts val="0"/>
              </a:spcBef>
              <a:buClr>
                <a:schemeClr val="dk1"/>
              </a:buClr>
              <a:buSzPct val="78571"/>
              <a:buNone/>
            </a:pPr>
            <a:r>
              <a:rPr lang="en-US" sz="2400" dirty="0">
                <a:solidFill>
                  <a:schemeClr val="dk1"/>
                </a:solidFill>
              </a:rPr>
              <a:t>History and Principles</a:t>
            </a:r>
          </a:p>
          <a:p>
            <a:pPr lvl="0">
              <a:spcBef>
                <a:spcPts val="0"/>
              </a:spcBef>
              <a:buClr>
                <a:schemeClr val="dk1"/>
              </a:buClr>
              <a:buSzPct val="78571"/>
              <a:buNone/>
            </a:pPr>
            <a:r>
              <a:rPr lang="en-US" sz="2400" dirty="0">
                <a:solidFill>
                  <a:schemeClr val="dk1"/>
                </a:solidFill>
              </a:rPr>
              <a:t>Implementation</a:t>
            </a:r>
          </a:p>
          <a:p>
            <a:pPr lvl="0">
              <a:spcBef>
                <a:spcPts val="0"/>
              </a:spcBef>
              <a:buClr>
                <a:schemeClr val="dk1"/>
              </a:buClr>
              <a:buSzPct val="110000"/>
              <a:buNone/>
            </a:pPr>
            <a:endParaRPr lang="en-US" sz="1400" dirty="0">
              <a:solidFill>
                <a:schemeClr val="dk1"/>
              </a:solidFill>
            </a:endParaRPr>
          </a:p>
          <a:p>
            <a:pPr lvl="0">
              <a:spcBef>
                <a:spcPts val="0"/>
              </a:spcBef>
              <a:buClr>
                <a:schemeClr val="dk1"/>
              </a:buClr>
              <a:buSzPct val="61111"/>
              <a:buNone/>
            </a:pPr>
            <a:r>
              <a:rPr lang="en-US" b="1" dirty="0">
                <a:solidFill>
                  <a:schemeClr val="dk1"/>
                </a:solidFill>
              </a:rPr>
              <a:t>Accessible Learning Experience Design</a:t>
            </a:r>
          </a:p>
          <a:p>
            <a:pPr lvl="0">
              <a:spcBef>
                <a:spcPts val="0"/>
              </a:spcBef>
              <a:buClr>
                <a:schemeClr val="dk1"/>
              </a:buClr>
              <a:buSzPct val="78571"/>
              <a:buNone/>
            </a:pPr>
            <a:r>
              <a:rPr lang="en-US" sz="2400" dirty="0">
                <a:solidFill>
                  <a:schemeClr val="dk1"/>
                </a:solidFill>
              </a:rPr>
              <a:t>Principles</a:t>
            </a:r>
          </a:p>
          <a:p>
            <a:pPr lvl="0">
              <a:spcBef>
                <a:spcPts val="0"/>
              </a:spcBef>
              <a:buClr>
                <a:schemeClr val="dk1"/>
              </a:buClr>
              <a:buSzPct val="78571"/>
              <a:buNone/>
            </a:pPr>
            <a:r>
              <a:rPr lang="en-US" sz="2400" dirty="0">
                <a:solidFill>
                  <a:schemeClr val="dk1"/>
                </a:solidFill>
              </a:rPr>
              <a:t>Implementation</a:t>
            </a:r>
          </a:p>
          <a:p>
            <a:pPr lvl="0">
              <a:spcBef>
                <a:spcPts val="0"/>
              </a:spcBef>
              <a:buClr>
                <a:schemeClr val="dk1"/>
              </a:buClr>
              <a:buSzPct val="110000"/>
              <a:buNone/>
            </a:pPr>
            <a:endParaRPr lang="en-US" sz="1400" dirty="0">
              <a:solidFill>
                <a:schemeClr val="dk1"/>
              </a:solidFill>
            </a:endParaRPr>
          </a:p>
          <a:p>
            <a:pPr lvl="0">
              <a:spcBef>
                <a:spcPts val="0"/>
              </a:spcBef>
              <a:buClr>
                <a:schemeClr val="dk1"/>
              </a:buClr>
              <a:buSzPct val="61111"/>
              <a:buNone/>
            </a:pPr>
            <a:r>
              <a:rPr lang="en-US" b="1" dirty="0">
                <a:solidFill>
                  <a:schemeClr val="dk1"/>
                </a:solidFill>
              </a:rPr>
              <a:t>Discussion</a:t>
            </a:r>
          </a:p>
          <a:p>
            <a:pPr lvl="0">
              <a:spcBef>
                <a:spcPts val="0"/>
              </a:spcBef>
              <a:buClr>
                <a:schemeClr val="dk1"/>
              </a:buClr>
              <a:buSzPct val="78571"/>
              <a:buNone/>
            </a:pPr>
            <a:r>
              <a:rPr lang="en-US" sz="2400" dirty="0">
                <a:solidFill>
                  <a:schemeClr val="dk1"/>
                </a:solidFill>
              </a:rPr>
              <a:t>What are the next steps</a:t>
            </a:r>
            <a:r>
              <a:rPr lang="en-US" sz="2400" dirty="0" smtClean="0">
                <a:solidFill>
                  <a:schemeClr val="dk1"/>
                </a:solidFill>
              </a:rPr>
              <a:t>?</a:t>
            </a:r>
            <a:endParaRPr lang="en-US" sz="2400" dirty="0">
              <a:solidFill>
                <a:schemeClr val="dk1"/>
              </a:solidFill>
            </a:endParaRPr>
          </a:p>
        </p:txBody>
      </p:sp>
    </p:spTree>
    <p:extLst>
      <p:ext uri="{BB962C8B-B14F-4D97-AF65-F5344CB8AC3E}">
        <p14:creationId xmlns:p14="http://schemas.microsoft.com/office/powerpoint/2010/main" val="7555497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The Myth of Average</a:t>
            </a:r>
            <a:endParaRPr lang="en-US" dirty="0"/>
          </a:p>
        </p:txBody>
      </p:sp>
      <p:sp>
        <p:nvSpPr>
          <p:cNvPr id="3" name="Content Placeholder 2"/>
          <p:cNvSpPr>
            <a:spLocks noGrp="1"/>
          </p:cNvSpPr>
          <p:nvPr>
            <p:ph idx="1"/>
          </p:nvPr>
        </p:nvSpPr>
        <p:spPr/>
        <p:txBody>
          <a:bodyPr/>
          <a:lstStyle/>
          <a:p>
            <a:pPr lvl="0">
              <a:spcBef>
                <a:spcPts val="0"/>
              </a:spcBef>
              <a:buNone/>
            </a:pPr>
            <a:r>
              <a:rPr lang="en-US" dirty="0"/>
              <a:t>Curriculum has been designed around the “average” student</a:t>
            </a:r>
          </a:p>
          <a:p>
            <a:pPr lvl="0">
              <a:spcBef>
                <a:spcPts val="0"/>
              </a:spcBef>
              <a:buNone/>
            </a:pPr>
            <a:endParaRPr lang="en-US" dirty="0"/>
          </a:p>
          <a:p>
            <a:pPr lvl="0">
              <a:spcBef>
                <a:spcPts val="0"/>
              </a:spcBef>
              <a:buNone/>
            </a:pPr>
            <a:r>
              <a:rPr lang="en-US" dirty="0"/>
              <a:t>Designing for the “average” doesn’t reach all students</a:t>
            </a:r>
          </a:p>
          <a:p>
            <a:pPr lvl="0">
              <a:spcBef>
                <a:spcPts val="0"/>
              </a:spcBef>
              <a:buNone/>
            </a:pPr>
            <a:r>
              <a:rPr lang="en-US" dirty="0"/>
              <a:t> </a:t>
            </a:r>
          </a:p>
          <a:p>
            <a:pPr lvl="0">
              <a:spcBef>
                <a:spcPts val="0"/>
              </a:spcBef>
              <a:buNone/>
            </a:pPr>
            <a:r>
              <a:rPr lang="en-US" dirty="0"/>
              <a:t>Curriculum needs to shift to design for the edges </a:t>
            </a:r>
          </a:p>
          <a:p>
            <a:pPr marL="0" indent="0">
              <a:buNone/>
            </a:pPr>
            <a:endParaRPr lang="en-US" dirty="0"/>
          </a:p>
        </p:txBody>
      </p:sp>
    </p:spTree>
    <p:extLst>
      <p:ext uri="{BB962C8B-B14F-4D97-AF65-F5344CB8AC3E}">
        <p14:creationId xmlns:p14="http://schemas.microsoft.com/office/powerpoint/2010/main" val="29459273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Standardized vs. Personalized</a:t>
            </a:r>
            <a:endParaRPr lang="en-US" dirty="0"/>
          </a:p>
        </p:txBody>
      </p:sp>
      <p:sp>
        <p:nvSpPr>
          <p:cNvPr id="3" name="Content Placeholder 2"/>
          <p:cNvSpPr>
            <a:spLocks noGrp="1"/>
          </p:cNvSpPr>
          <p:nvPr>
            <p:ph idx="1"/>
          </p:nvPr>
        </p:nvSpPr>
        <p:spPr/>
        <p:txBody>
          <a:bodyPr>
            <a:normAutofit fontScale="92500" lnSpcReduction="20000"/>
          </a:bodyPr>
          <a:lstStyle/>
          <a:p>
            <a:pPr>
              <a:spcBef>
                <a:spcPts val="0"/>
              </a:spcBef>
            </a:pPr>
            <a:r>
              <a:rPr lang="en" dirty="0"/>
              <a:t>Creating learning artifacts for standardized courses has an element of personalizing</a:t>
            </a:r>
          </a:p>
          <a:p>
            <a:pPr>
              <a:spcBef>
                <a:spcPts val="0"/>
              </a:spcBef>
            </a:pPr>
            <a:r>
              <a:rPr lang="en" dirty="0"/>
              <a:t>From web design: every user experience is different</a:t>
            </a:r>
            <a:br>
              <a:rPr lang="en" dirty="0"/>
            </a:br>
            <a:endParaRPr lang="en" dirty="0"/>
          </a:p>
          <a:p>
            <a:pPr>
              <a:spcBef>
                <a:spcPts val="0"/>
              </a:spcBef>
            </a:pPr>
            <a:r>
              <a:rPr lang="en" dirty="0"/>
              <a:t>This idea of accessibility enforces this as </a:t>
            </a:r>
            <a:r>
              <a:rPr lang="en" dirty="0" smtClean="0"/>
              <a:t>well</a:t>
            </a:r>
            <a:br>
              <a:rPr lang="en" dirty="0" smtClean="0"/>
            </a:br>
            <a:endParaRPr lang="en" dirty="0"/>
          </a:p>
          <a:p>
            <a:pPr>
              <a:spcBef>
                <a:spcPts val="0"/>
              </a:spcBef>
            </a:pPr>
            <a:r>
              <a:rPr lang="en" dirty="0" smtClean="0"/>
              <a:t>Every </a:t>
            </a:r>
            <a:r>
              <a:rPr lang="en" dirty="0"/>
              <a:t>experience an individual has interacting with digital learning objects is different and can be flexibly </a:t>
            </a:r>
            <a:r>
              <a:rPr lang="en" dirty="0" smtClean="0"/>
              <a:t>altered</a:t>
            </a:r>
            <a:endParaRPr lang="en-US" dirty="0"/>
          </a:p>
        </p:txBody>
      </p:sp>
    </p:spTree>
    <p:extLst>
      <p:ext uri="{BB962C8B-B14F-4D97-AF65-F5344CB8AC3E}">
        <p14:creationId xmlns:p14="http://schemas.microsoft.com/office/powerpoint/2010/main" val="250317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Universal Design for Learning/History</a:t>
            </a:r>
            <a:endParaRPr lang="en-US" dirty="0"/>
          </a:p>
        </p:txBody>
      </p:sp>
      <p:sp>
        <p:nvSpPr>
          <p:cNvPr id="3" name="Content Placeholder 2"/>
          <p:cNvSpPr>
            <a:spLocks noGrp="1"/>
          </p:cNvSpPr>
          <p:nvPr>
            <p:ph idx="1"/>
          </p:nvPr>
        </p:nvSpPr>
        <p:spPr>
          <a:xfrm>
            <a:off x="91440" y="2325077"/>
            <a:ext cx="3277885" cy="4149228"/>
          </a:xfrm>
        </p:spPr>
        <p:txBody>
          <a:bodyPr>
            <a:normAutofit/>
          </a:bodyPr>
          <a:lstStyle/>
          <a:p>
            <a:pPr lvl="0">
              <a:spcBef>
                <a:spcPts val="0"/>
              </a:spcBef>
              <a:buNone/>
            </a:pPr>
            <a:r>
              <a:rPr lang="en" dirty="0" smtClean="0"/>
              <a:t>   UDL comes from </a:t>
            </a:r>
            <a:r>
              <a:rPr lang="en" dirty="0"/>
              <a:t>universal </a:t>
            </a:r>
            <a:r>
              <a:rPr lang="en" dirty="0" smtClean="0"/>
              <a:t>design</a:t>
            </a:r>
            <a:endParaRPr lang="en" dirty="0"/>
          </a:p>
        </p:txBody>
      </p:sp>
      <p:pic>
        <p:nvPicPr>
          <p:cNvPr id="4" name="Shape 80" descr="Comic. Title reads ‘Clearing a path for people with special needs clears the path for everyone’. Children are waiting outside of a school. A man is shoveling snow off stairs to get in. The ramp next to the stairs is covered in snow. Person 1. Could you please shovel the ramp. Person 2. All these other kids are waiting to use the stairs. When I get through shoveling them off. Then I will clear the ramp for you. Person 1. But if you shovel the ramp, we can all get in! Inspired by a public school student with disabilities. Copyright- 2002 Michael F. Gangreco. Illustration by Kevin Ruelle Peytral Publications Inc. 952-949-8707 www.peytral.com"/>
          <p:cNvPicPr preferRelativeResize="0"/>
          <p:nvPr/>
        </p:nvPicPr>
        <p:blipFill>
          <a:blip r:embed="rId3">
            <a:alphaModFix/>
          </a:blip>
          <a:stretch>
            <a:fillRect/>
          </a:stretch>
        </p:blipFill>
        <p:spPr>
          <a:xfrm>
            <a:off x="3369325" y="2345211"/>
            <a:ext cx="5774674" cy="4343624"/>
          </a:xfrm>
          <a:prstGeom prst="rect">
            <a:avLst/>
          </a:prstGeom>
          <a:noFill/>
          <a:ln>
            <a:noFill/>
          </a:ln>
        </p:spPr>
      </p:pic>
    </p:spTree>
    <p:extLst>
      <p:ext uri="{BB962C8B-B14F-4D97-AF65-F5344CB8AC3E}">
        <p14:creationId xmlns:p14="http://schemas.microsoft.com/office/powerpoint/2010/main" val="2381581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Principles</a:t>
            </a:r>
            <a:endParaRPr lang="en-US" dirty="0"/>
          </a:p>
        </p:txBody>
      </p:sp>
      <p:pic>
        <p:nvPicPr>
          <p:cNvPr id="4" name="Shape 86" descr="Graphic. Universal Dessign for Learning. Recognition networks - the 'what' of learning. Strategic networks - the 'how' of learning. Affective Networks - the 'why' of learning."/>
          <p:cNvPicPr preferRelativeResize="0"/>
          <p:nvPr/>
        </p:nvPicPr>
        <p:blipFill>
          <a:blip r:embed="rId3">
            <a:alphaModFix/>
          </a:blip>
          <a:stretch>
            <a:fillRect/>
          </a:stretch>
        </p:blipFill>
        <p:spPr>
          <a:xfrm>
            <a:off x="291575" y="1931111"/>
            <a:ext cx="8560849" cy="3797599"/>
          </a:xfrm>
          <a:prstGeom prst="rect">
            <a:avLst/>
          </a:prstGeom>
          <a:noFill/>
          <a:ln>
            <a:noFill/>
          </a:ln>
        </p:spPr>
      </p:pic>
      <p:sp>
        <p:nvSpPr>
          <p:cNvPr id="5" name="TextBox 4"/>
          <p:cNvSpPr txBox="1"/>
          <p:nvPr/>
        </p:nvSpPr>
        <p:spPr>
          <a:xfrm>
            <a:off x="457200" y="6227064"/>
            <a:ext cx="8074152" cy="923330"/>
          </a:xfrm>
          <a:prstGeom prst="rect">
            <a:avLst/>
          </a:prstGeom>
          <a:noFill/>
        </p:spPr>
        <p:txBody>
          <a:bodyPr wrap="square" rtlCol="0">
            <a:spAutoFit/>
          </a:bodyPr>
          <a:lstStyle/>
          <a:p>
            <a:r>
              <a:rPr lang="en" dirty="0">
                <a:solidFill>
                  <a:srgbClr val="333333"/>
                </a:solidFill>
                <a:highlight>
                  <a:srgbClr val="FCFCFC"/>
                </a:highlight>
              </a:rPr>
              <a:t>"What Is Universal Design for Learning | National Center On Universal Design for Learning." CAST, 31 July 2014. </a:t>
            </a:r>
          </a:p>
          <a:p>
            <a:endParaRPr lang="en-US" dirty="0"/>
          </a:p>
        </p:txBody>
      </p:sp>
    </p:spTree>
    <p:extLst>
      <p:ext uri="{BB962C8B-B14F-4D97-AF65-F5344CB8AC3E}">
        <p14:creationId xmlns:p14="http://schemas.microsoft.com/office/powerpoint/2010/main" val="4224821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of UDL in the classroom</a:t>
            </a:r>
            <a:endParaRPr lang="en-US" dirty="0"/>
          </a:p>
        </p:txBody>
      </p:sp>
      <p:sp>
        <p:nvSpPr>
          <p:cNvPr id="3" name="Content Placeholder 2"/>
          <p:cNvSpPr>
            <a:spLocks noGrp="1"/>
          </p:cNvSpPr>
          <p:nvPr>
            <p:ph idx="1"/>
          </p:nvPr>
        </p:nvSpPr>
        <p:spPr/>
        <p:txBody>
          <a:bodyPr/>
          <a:lstStyle/>
          <a:p>
            <a:r>
              <a:rPr lang="en-US" dirty="0" smtClean="0"/>
              <a:t>Universal Design for Learning in K-12</a:t>
            </a:r>
          </a:p>
          <a:p>
            <a:endParaRPr lang="en-US" dirty="0"/>
          </a:p>
          <a:p>
            <a:endParaRPr lang="en-US" dirty="0" smtClean="0"/>
          </a:p>
          <a:p>
            <a:r>
              <a:rPr lang="en-US" dirty="0" smtClean="0"/>
              <a:t>Universal Design for Learning in Higher Education</a:t>
            </a:r>
            <a:endParaRPr lang="en-US" dirty="0"/>
          </a:p>
        </p:txBody>
      </p:sp>
    </p:spTree>
    <p:extLst>
      <p:ext uri="{BB962C8B-B14F-4D97-AF65-F5344CB8AC3E}">
        <p14:creationId xmlns:p14="http://schemas.microsoft.com/office/powerpoint/2010/main" val="28052816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Accessible Learning Experience Design</a:t>
            </a:r>
            <a:endParaRPr lang="en-US" dirty="0"/>
          </a:p>
        </p:txBody>
      </p:sp>
      <p:pic>
        <p:nvPicPr>
          <p:cNvPr id="5" name="Shape 99" descr="‘Accessible’ means that individuals with disabilities are able to independently acquire the same information, engage in the same interactions, and enjoy the same services within the same timeframe as individuals without disabilities, with substantially equivalent ease of use [10]."/>
          <p:cNvPicPr preferRelativeResize="0"/>
          <p:nvPr/>
        </p:nvPicPr>
        <p:blipFill>
          <a:blip r:embed="rId3">
            <a:alphaModFix/>
          </a:blip>
          <a:stretch>
            <a:fillRect/>
          </a:stretch>
        </p:blipFill>
        <p:spPr>
          <a:xfrm>
            <a:off x="4762" y="2257125"/>
            <a:ext cx="9134475" cy="1352550"/>
          </a:xfrm>
          <a:prstGeom prst="rect">
            <a:avLst/>
          </a:prstGeom>
          <a:noFill/>
          <a:ln>
            <a:noFill/>
          </a:ln>
        </p:spPr>
      </p:pic>
      <p:sp>
        <p:nvSpPr>
          <p:cNvPr id="3" name="Content Placeholder 2"/>
          <p:cNvSpPr>
            <a:spLocks noGrp="1"/>
          </p:cNvSpPr>
          <p:nvPr>
            <p:ph idx="1"/>
          </p:nvPr>
        </p:nvSpPr>
        <p:spPr>
          <a:xfrm>
            <a:off x="1979675" y="4217885"/>
            <a:ext cx="5184648" cy="1414819"/>
          </a:xfrm>
        </p:spPr>
        <p:txBody>
          <a:bodyPr>
            <a:normAutofit lnSpcReduction="10000"/>
          </a:bodyPr>
          <a:lstStyle/>
          <a:p>
            <a:pPr marL="0" indent="0">
              <a:buNone/>
            </a:pPr>
            <a:r>
              <a:rPr lang="en" sz="2400" dirty="0"/>
              <a:t>To follow ALED, focus on creating experiences that are observable and engagable in flexible ways via multiple senses.</a:t>
            </a:r>
          </a:p>
          <a:p>
            <a:endParaRPr lang="en-US" dirty="0"/>
          </a:p>
        </p:txBody>
      </p:sp>
    </p:spTree>
    <p:extLst>
      <p:ext uri="{BB962C8B-B14F-4D97-AF65-F5344CB8AC3E}">
        <p14:creationId xmlns:p14="http://schemas.microsoft.com/office/powerpoint/2010/main" val="916472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t>
            </a:r>
            <a:r>
              <a:rPr lang="en" dirty="0"/>
              <a:t>Design for the same level of Independence</a:t>
            </a:r>
            <a:endParaRPr lang="en-US" dirty="0"/>
          </a:p>
        </p:txBody>
      </p:sp>
      <p:sp>
        <p:nvSpPr>
          <p:cNvPr id="3" name="Content Placeholder 2"/>
          <p:cNvSpPr>
            <a:spLocks noGrp="1"/>
          </p:cNvSpPr>
          <p:nvPr>
            <p:ph idx="1"/>
          </p:nvPr>
        </p:nvSpPr>
        <p:spPr>
          <a:xfrm>
            <a:off x="457200" y="2325077"/>
            <a:ext cx="7534656" cy="4149228"/>
          </a:xfrm>
        </p:spPr>
        <p:txBody>
          <a:bodyPr>
            <a:normAutofit/>
          </a:bodyPr>
          <a:lstStyle/>
          <a:p>
            <a:pPr marL="457200" lvl="0" indent="-228600">
              <a:spcBef>
                <a:spcPts val="0"/>
              </a:spcBef>
            </a:pPr>
            <a:r>
              <a:rPr lang="en" sz="2800" dirty="0"/>
              <a:t>If meant to be completed individually, aim to create an experience for all </a:t>
            </a:r>
            <a:br>
              <a:rPr lang="en" sz="2800" dirty="0"/>
            </a:br>
            <a:r>
              <a:rPr lang="en" sz="2800" dirty="0"/>
              <a:t>that can do this as well.</a:t>
            </a:r>
          </a:p>
          <a:p>
            <a:pPr marL="457200" lvl="0" indent="-228600">
              <a:spcBef>
                <a:spcPts val="0"/>
              </a:spcBef>
            </a:pPr>
            <a:r>
              <a:rPr lang="en" sz="2800" dirty="0" smtClean="0"/>
              <a:t>Maximize </a:t>
            </a:r>
            <a:r>
              <a:rPr lang="en" sz="2800" dirty="0"/>
              <a:t>the individual level of dignified access</a:t>
            </a:r>
          </a:p>
          <a:p>
            <a:pPr marL="914400" lvl="1" indent="-228600">
              <a:spcBef>
                <a:spcPts val="0"/>
              </a:spcBef>
            </a:pPr>
            <a:r>
              <a:rPr lang="en" sz="2400" dirty="0"/>
              <a:t>You will have to use technology </a:t>
            </a:r>
            <a:r>
              <a:rPr lang="en" sz="2400" dirty="0" smtClean="0"/>
              <a:t/>
            </a:r>
            <a:br>
              <a:rPr lang="en" sz="2400" dirty="0" smtClean="0"/>
            </a:br>
            <a:r>
              <a:rPr lang="en" sz="2400" dirty="0" smtClean="0"/>
              <a:t>and physical </a:t>
            </a:r>
            <a:r>
              <a:rPr lang="en" sz="2400" dirty="0"/>
              <a:t>space </a:t>
            </a:r>
            <a:r>
              <a:rPr lang="en" sz="2400" dirty="0" smtClean="0"/>
              <a:t>specific </a:t>
            </a:r>
            <a:r>
              <a:rPr lang="en" sz="2400" dirty="0"/>
              <a:t>technology</a:t>
            </a:r>
          </a:p>
          <a:p>
            <a:pPr marL="914400" lvl="1" indent="-228600">
              <a:spcBef>
                <a:spcPts val="0"/>
              </a:spcBef>
            </a:pPr>
            <a:r>
              <a:rPr lang="en" sz="2400" dirty="0"/>
              <a:t>Focus on inclusion and UDL </a:t>
            </a:r>
          </a:p>
          <a:p>
            <a:endParaRPr lang="en-US" dirty="0"/>
          </a:p>
        </p:txBody>
      </p:sp>
      <p:pic>
        <p:nvPicPr>
          <p:cNvPr id="4" name="Shape 107" descr="Icon of two arrows going one way and another arrow going a different way. Created by Artem Kovyazin from Noun project."/>
          <p:cNvPicPr preferRelativeResize="0"/>
          <p:nvPr/>
        </p:nvPicPr>
        <p:blipFill>
          <a:blip r:embed="rId3">
            <a:alphaModFix/>
          </a:blip>
          <a:stretch>
            <a:fillRect/>
          </a:stretch>
        </p:blipFill>
        <p:spPr>
          <a:xfrm>
            <a:off x="6326228" y="3897875"/>
            <a:ext cx="2960125" cy="2960125"/>
          </a:xfrm>
          <a:prstGeom prst="rect">
            <a:avLst/>
          </a:prstGeom>
          <a:noFill/>
          <a:ln>
            <a:noFill/>
          </a:ln>
        </p:spPr>
      </p:pic>
    </p:spTree>
    <p:extLst>
      <p:ext uri="{BB962C8B-B14F-4D97-AF65-F5344CB8AC3E}">
        <p14:creationId xmlns:p14="http://schemas.microsoft.com/office/powerpoint/2010/main" val="10723226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t>
            </a:r>
            <a:r>
              <a:rPr lang="en" dirty="0"/>
              <a:t>Provide the same information</a:t>
            </a:r>
            <a:endParaRPr lang="en-US" dirty="0"/>
          </a:p>
        </p:txBody>
      </p:sp>
      <p:sp>
        <p:nvSpPr>
          <p:cNvPr id="3" name="Content Placeholder 2"/>
          <p:cNvSpPr>
            <a:spLocks noGrp="1"/>
          </p:cNvSpPr>
          <p:nvPr>
            <p:ph idx="1"/>
          </p:nvPr>
        </p:nvSpPr>
        <p:spPr/>
        <p:txBody>
          <a:bodyPr>
            <a:normAutofit/>
          </a:bodyPr>
          <a:lstStyle/>
          <a:p>
            <a:pPr marL="457200" lvl="0" indent="-228600">
              <a:spcBef>
                <a:spcPts val="0"/>
              </a:spcBef>
            </a:pPr>
            <a:r>
              <a:rPr lang="en" sz="2800" dirty="0"/>
              <a:t>Single sourcing information</a:t>
            </a:r>
          </a:p>
          <a:p>
            <a:pPr marL="914400" lvl="1" indent="-228600">
              <a:spcBef>
                <a:spcPts val="0"/>
              </a:spcBef>
            </a:pPr>
            <a:r>
              <a:rPr lang="en" sz="2400" dirty="0"/>
              <a:t>Can focus on upkeep on one space rather than two, and use UDL to maximize access</a:t>
            </a:r>
          </a:p>
          <a:p>
            <a:pPr marL="457200" lvl="0" indent="-228600">
              <a:spcBef>
                <a:spcPts val="0"/>
              </a:spcBef>
            </a:pPr>
            <a:r>
              <a:rPr lang="en" sz="2400" dirty="0"/>
              <a:t>When to use multiple spaces: if using vended technology that is inaccessible</a:t>
            </a:r>
          </a:p>
          <a:p>
            <a:pPr marL="914400" lvl="1" indent="-228600">
              <a:spcBef>
                <a:spcPts val="0"/>
              </a:spcBef>
            </a:pPr>
            <a:r>
              <a:rPr lang="en" sz="1800" dirty="0"/>
              <a:t>Consider vendor-relations advocacy</a:t>
            </a:r>
          </a:p>
          <a:p>
            <a:pPr marL="914400" lvl="1" indent="-228600">
              <a:spcBef>
                <a:spcPts val="0"/>
              </a:spcBef>
            </a:pPr>
            <a:r>
              <a:rPr lang="en" sz="1800" dirty="0"/>
              <a:t>Offer in-kind consulting through </a:t>
            </a:r>
            <a:r>
              <a:rPr lang="en" sz="1800" dirty="0" smtClean="0"/>
              <a:t/>
            </a:r>
            <a:br>
              <a:rPr lang="en" sz="1800" dirty="0" smtClean="0"/>
            </a:br>
            <a:r>
              <a:rPr lang="en" sz="1800" dirty="0" smtClean="0"/>
              <a:t>implementation </a:t>
            </a:r>
            <a:r>
              <a:rPr lang="en" sz="1800" dirty="0"/>
              <a:t>projects to </a:t>
            </a:r>
            <a:r>
              <a:rPr lang="en" sz="1800" dirty="0" smtClean="0"/>
              <a:t>help </a:t>
            </a:r>
            <a:br>
              <a:rPr lang="en" sz="1800" dirty="0" smtClean="0"/>
            </a:br>
            <a:r>
              <a:rPr lang="en" sz="1800" dirty="0" smtClean="0"/>
              <a:t>them </a:t>
            </a:r>
            <a:r>
              <a:rPr lang="en" sz="1800" dirty="0"/>
              <a:t>improve their product for you </a:t>
            </a:r>
            <a:r>
              <a:rPr lang="en" sz="1800" dirty="0" smtClean="0"/>
              <a:t/>
            </a:r>
            <a:br>
              <a:rPr lang="en" sz="1800" dirty="0" smtClean="0"/>
            </a:br>
            <a:r>
              <a:rPr lang="en" sz="1800" dirty="0" smtClean="0"/>
              <a:t>and </a:t>
            </a:r>
            <a:r>
              <a:rPr lang="en" sz="1800" dirty="0"/>
              <a:t>for others</a:t>
            </a:r>
          </a:p>
          <a:p>
            <a:pPr marL="914400" lvl="1" indent="-228600">
              <a:spcBef>
                <a:spcPts val="0"/>
              </a:spcBef>
            </a:pPr>
            <a:r>
              <a:rPr lang="en" sz="1800" dirty="0"/>
              <a:t>If vendors aren’t willing to build in </a:t>
            </a:r>
            <a:r>
              <a:rPr lang="en" sz="1800" dirty="0" smtClean="0"/>
              <a:t/>
            </a:r>
            <a:br>
              <a:rPr lang="en" sz="1800" dirty="0" smtClean="0"/>
            </a:br>
            <a:r>
              <a:rPr lang="en" sz="1800" dirty="0" smtClean="0"/>
              <a:t>access </a:t>
            </a:r>
            <a:r>
              <a:rPr lang="en" sz="1800" dirty="0"/>
              <a:t>be sure to </a:t>
            </a:r>
            <a:r>
              <a:rPr lang="en" sz="1800" dirty="0" smtClean="0"/>
              <a:t>leverage </a:t>
            </a:r>
            <a:r>
              <a:rPr lang="en" sz="1800" dirty="0"/>
              <a:t>the market</a:t>
            </a:r>
          </a:p>
          <a:p>
            <a:endParaRPr lang="en-US" dirty="0"/>
          </a:p>
        </p:txBody>
      </p:sp>
      <p:pic>
        <p:nvPicPr>
          <p:cNvPr id="4" name="Shape 114" descr="Icon of equal sign. Created by Lorena Salagre from Noun Project."/>
          <p:cNvPicPr preferRelativeResize="0"/>
          <p:nvPr/>
        </p:nvPicPr>
        <p:blipFill>
          <a:blip r:embed="rId2">
            <a:alphaModFix/>
          </a:blip>
          <a:stretch>
            <a:fillRect/>
          </a:stretch>
        </p:blipFill>
        <p:spPr>
          <a:xfrm>
            <a:off x="5847951" y="3594149"/>
            <a:ext cx="3296049" cy="3296049"/>
          </a:xfrm>
          <a:prstGeom prst="rect">
            <a:avLst/>
          </a:prstGeom>
          <a:noFill/>
          <a:ln>
            <a:noFill/>
          </a:ln>
        </p:spPr>
      </p:pic>
    </p:spTree>
    <p:extLst>
      <p:ext uri="{BB962C8B-B14F-4D97-AF65-F5344CB8AC3E}">
        <p14:creationId xmlns:p14="http://schemas.microsoft.com/office/powerpoint/2010/main" val="26457901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t>
            </a:r>
            <a:r>
              <a:rPr lang="en" dirty="0"/>
              <a:t>Utilize the same types of interactions</a:t>
            </a:r>
            <a:endParaRPr lang="en-US" dirty="0"/>
          </a:p>
        </p:txBody>
      </p:sp>
      <p:sp>
        <p:nvSpPr>
          <p:cNvPr id="3" name="Content Placeholder 2"/>
          <p:cNvSpPr>
            <a:spLocks noGrp="1"/>
          </p:cNvSpPr>
          <p:nvPr>
            <p:ph idx="1"/>
          </p:nvPr>
        </p:nvSpPr>
        <p:spPr/>
        <p:txBody>
          <a:bodyPr>
            <a:normAutofit/>
          </a:bodyPr>
          <a:lstStyle/>
          <a:p>
            <a:pPr marL="457200" lvl="0" indent="-228600">
              <a:spcBef>
                <a:spcPts val="0"/>
              </a:spcBef>
            </a:pPr>
            <a:r>
              <a:rPr lang="en" sz="2800" dirty="0"/>
              <a:t>One way in which we acquire information is based on how that information is portrayed to us.</a:t>
            </a:r>
          </a:p>
          <a:p>
            <a:pPr marL="914400" lvl="1" indent="-228600">
              <a:spcBef>
                <a:spcPts val="0"/>
              </a:spcBef>
            </a:pPr>
            <a:r>
              <a:rPr lang="en" sz="2000" dirty="0"/>
              <a:t>Hierarchy of structural information</a:t>
            </a:r>
          </a:p>
          <a:p>
            <a:pPr marL="914400" lvl="1" indent="-228600">
              <a:spcBef>
                <a:spcPts val="0"/>
              </a:spcBef>
            </a:pPr>
            <a:r>
              <a:rPr lang="en" sz="2000" dirty="0"/>
              <a:t>Think about interaction design before </a:t>
            </a:r>
            <a:r>
              <a:rPr lang="en" sz="2000" dirty="0" smtClean="0"/>
              <a:t/>
            </a:r>
            <a:br>
              <a:rPr lang="en" sz="2000" dirty="0" smtClean="0"/>
            </a:br>
            <a:r>
              <a:rPr lang="en" sz="2000" dirty="0" smtClean="0"/>
              <a:t>sensory (</a:t>
            </a:r>
            <a:r>
              <a:rPr lang="en" sz="2000" dirty="0"/>
              <a:t>e.g., graphic, auditory) design</a:t>
            </a:r>
          </a:p>
          <a:p>
            <a:pPr marL="914400" lvl="1" indent="-228600">
              <a:spcBef>
                <a:spcPts val="0"/>
              </a:spcBef>
            </a:pPr>
            <a:r>
              <a:rPr lang="en" sz="2000" dirty="0"/>
              <a:t>Consider observation versus inference </a:t>
            </a:r>
            <a:r>
              <a:rPr lang="en" sz="2000" dirty="0" smtClean="0"/>
              <a:t/>
            </a:r>
            <a:br>
              <a:rPr lang="en" sz="2000" dirty="0" smtClean="0"/>
            </a:br>
            <a:r>
              <a:rPr lang="en" sz="2000" dirty="0" smtClean="0"/>
              <a:t>and </a:t>
            </a:r>
            <a:r>
              <a:rPr lang="en" sz="2000" dirty="0"/>
              <a:t>how </a:t>
            </a:r>
            <a:r>
              <a:rPr lang="en" sz="2000" dirty="0" smtClean="0"/>
              <a:t>individuals </a:t>
            </a:r>
            <a:r>
              <a:rPr lang="en" sz="2000" dirty="0"/>
              <a:t>with and without </a:t>
            </a:r>
            <a:r>
              <a:rPr lang="en" sz="2000" dirty="0" smtClean="0"/>
              <a:t/>
            </a:r>
            <a:br>
              <a:rPr lang="en" sz="2000" dirty="0" smtClean="0"/>
            </a:br>
            <a:r>
              <a:rPr lang="en" sz="2000" dirty="0" smtClean="0"/>
              <a:t>disabilities can </a:t>
            </a:r>
            <a:r>
              <a:rPr lang="en" sz="2000" dirty="0"/>
              <a:t>participate in both</a:t>
            </a:r>
          </a:p>
          <a:p>
            <a:endParaRPr lang="en-US" dirty="0"/>
          </a:p>
        </p:txBody>
      </p:sp>
      <p:pic>
        <p:nvPicPr>
          <p:cNvPr id="4" name="Shape 121" descr="Icon of a touch screen interface being clicked on by a hand. Created by Aneeque Ahmed from Noun project."/>
          <p:cNvPicPr preferRelativeResize="0"/>
          <p:nvPr/>
        </p:nvPicPr>
        <p:blipFill>
          <a:blip r:embed="rId2">
            <a:alphaModFix/>
          </a:blip>
          <a:stretch>
            <a:fillRect/>
          </a:stretch>
        </p:blipFill>
        <p:spPr>
          <a:xfrm>
            <a:off x="5792775" y="3658387"/>
            <a:ext cx="3275025" cy="3275025"/>
          </a:xfrm>
          <a:prstGeom prst="rect">
            <a:avLst/>
          </a:prstGeom>
          <a:noFill/>
          <a:ln>
            <a:noFill/>
          </a:ln>
        </p:spPr>
      </p:pic>
    </p:spTree>
    <p:extLst>
      <p:ext uri="{BB962C8B-B14F-4D97-AF65-F5344CB8AC3E}">
        <p14:creationId xmlns:p14="http://schemas.microsoft.com/office/powerpoint/2010/main" val="1054222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t>
            </a:r>
            <a:r>
              <a:rPr lang="en" dirty="0"/>
              <a:t>Available within the same timeframe</a:t>
            </a:r>
            <a:endParaRPr lang="en-US" dirty="0"/>
          </a:p>
        </p:txBody>
      </p:sp>
      <p:sp>
        <p:nvSpPr>
          <p:cNvPr id="3" name="Content Placeholder 2"/>
          <p:cNvSpPr>
            <a:spLocks noGrp="1"/>
          </p:cNvSpPr>
          <p:nvPr>
            <p:ph idx="1"/>
          </p:nvPr>
        </p:nvSpPr>
        <p:spPr>
          <a:xfrm>
            <a:off x="457200" y="2325077"/>
            <a:ext cx="4215384" cy="4149228"/>
          </a:xfrm>
        </p:spPr>
        <p:txBody>
          <a:bodyPr/>
          <a:lstStyle/>
          <a:p>
            <a:pPr marL="457200" lvl="0">
              <a:lnSpc>
                <a:spcPct val="115000"/>
              </a:lnSpc>
              <a:spcBef>
                <a:spcPts val="0"/>
              </a:spcBef>
              <a:spcAft>
                <a:spcPts val="1600"/>
              </a:spcAft>
              <a:buClr>
                <a:schemeClr val="dk2"/>
              </a:buClr>
              <a:buSzPct val="100000"/>
            </a:pPr>
            <a:r>
              <a:rPr lang="en" sz="2400" dirty="0"/>
              <a:t>Opportunities are found and followed based on time</a:t>
            </a:r>
          </a:p>
          <a:p>
            <a:pPr marL="914400" lvl="1" indent="-228600">
              <a:lnSpc>
                <a:spcPct val="115000"/>
              </a:lnSpc>
              <a:spcBef>
                <a:spcPts val="0"/>
              </a:spcBef>
              <a:spcAft>
                <a:spcPts val="1600"/>
              </a:spcAft>
            </a:pPr>
            <a:r>
              <a:rPr lang="en" sz="1800" dirty="0"/>
              <a:t>Provide tasks that can be completed in as similar a time-frame as possible, to maximize opportunity</a:t>
            </a:r>
            <a:r>
              <a:rPr lang="en" sz="1800" dirty="0" smtClean="0"/>
              <a:t>.</a:t>
            </a:r>
            <a:endParaRPr lang="en" sz="1800" dirty="0"/>
          </a:p>
        </p:txBody>
      </p:sp>
      <p:pic>
        <p:nvPicPr>
          <p:cNvPr id="4" name="Shape 128" descr="Icon of a clock with motion signs on it. Created by Andreas Wikstrom from Noun Project."/>
          <p:cNvPicPr preferRelativeResize="0"/>
          <p:nvPr/>
        </p:nvPicPr>
        <p:blipFill>
          <a:blip r:embed="rId2">
            <a:alphaModFix/>
          </a:blip>
          <a:stretch>
            <a:fillRect/>
          </a:stretch>
        </p:blipFill>
        <p:spPr>
          <a:xfrm>
            <a:off x="5140142" y="1843730"/>
            <a:ext cx="3254049" cy="3254049"/>
          </a:xfrm>
          <a:prstGeom prst="rect">
            <a:avLst/>
          </a:prstGeom>
          <a:noFill/>
          <a:ln>
            <a:noFill/>
          </a:ln>
        </p:spPr>
      </p:pic>
    </p:spTree>
    <p:extLst>
      <p:ext uri="{BB962C8B-B14F-4D97-AF65-F5344CB8AC3E}">
        <p14:creationId xmlns:p14="http://schemas.microsoft.com/office/powerpoint/2010/main" val="12990153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t>
            </a:r>
            <a:r>
              <a:rPr lang="en" dirty="0"/>
              <a:t>Allow for same level of usability</a:t>
            </a:r>
            <a:endParaRPr lang="en-US" dirty="0"/>
          </a:p>
        </p:txBody>
      </p:sp>
      <p:sp>
        <p:nvSpPr>
          <p:cNvPr id="3" name="Content Placeholder 2"/>
          <p:cNvSpPr>
            <a:spLocks noGrp="1"/>
          </p:cNvSpPr>
          <p:nvPr>
            <p:ph idx="1"/>
          </p:nvPr>
        </p:nvSpPr>
        <p:spPr>
          <a:xfrm>
            <a:off x="457200" y="2325077"/>
            <a:ext cx="4352544" cy="4149228"/>
          </a:xfrm>
        </p:spPr>
        <p:txBody>
          <a:bodyPr/>
          <a:lstStyle/>
          <a:p>
            <a:pPr marL="457200" lvl="0" indent="-228600">
              <a:spcBef>
                <a:spcPts val="0"/>
              </a:spcBef>
            </a:pPr>
            <a:r>
              <a:rPr lang="en" dirty="0"/>
              <a:t>Consider usability in two ways:</a:t>
            </a:r>
          </a:p>
          <a:p>
            <a:pPr marL="914400" lvl="1" indent="-228600">
              <a:spcBef>
                <a:spcPts val="0"/>
              </a:spcBef>
            </a:pPr>
            <a:r>
              <a:rPr lang="en" sz="1800" dirty="0"/>
              <a:t>Usability of using an </a:t>
            </a:r>
            <a:r>
              <a:rPr lang="en" sz="1800" dirty="0" smtClean="0"/>
              <a:t>interface for individuals </a:t>
            </a:r>
            <a:r>
              <a:rPr lang="en" sz="1800" dirty="0"/>
              <a:t>with a variety of disabilities</a:t>
            </a:r>
          </a:p>
          <a:p>
            <a:pPr marL="914400" lvl="1" indent="-228600">
              <a:spcBef>
                <a:spcPts val="0"/>
              </a:spcBef>
            </a:pPr>
            <a:r>
              <a:rPr lang="en" sz="1800" dirty="0"/>
              <a:t>Ease of manipulating and flexibly using content </a:t>
            </a:r>
            <a:br>
              <a:rPr lang="en" sz="1800" dirty="0"/>
            </a:br>
            <a:r>
              <a:rPr lang="en" sz="1800" dirty="0"/>
              <a:t>to meet learning objectives</a:t>
            </a:r>
          </a:p>
          <a:p>
            <a:endParaRPr lang="en-US" dirty="0"/>
          </a:p>
        </p:txBody>
      </p:sp>
      <p:pic>
        <p:nvPicPr>
          <p:cNvPr id="4" name="Shape 135" descr="Icon of a teapot with a handle and spout on the same side. Anyone pouring tea from this would have to pour it on themself."/>
          <p:cNvPicPr preferRelativeResize="0"/>
          <p:nvPr/>
        </p:nvPicPr>
        <p:blipFill>
          <a:blip r:embed="rId2">
            <a:alphaModFix/>
          </a:blip>
          <a:stretch>
            <a:fillRect/>
          </a:stretch>
        </p:blipFill>
        <p:spPr>
          <a:xfrm>
            <a:off x="5169008" y="2101196"/>
            <a:ext cx="3810398" cy="3810399"/>
          </a:xfrm>
          <a:prstGeom prst="rect">
            <a:avLst/>
          </a:prstGeom>
          <a:noFill/>
          <a:ln>
            <a:noFill/>
          </a:ln>
        </p:spPr>
      </p:pic>
    </p:spTree>
    <p:extLst>
      <p:ext uri="{BB962C8B-B14F-4D97-AF65-F5344CB8AC3E}">
        <p14:creationId xmlns:p14="http://schemas.microsoft.com/office/powerpoint/2010/main" val="39776400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Discussion</a:t>
            </a:r>
            <a:endParaRPr lang="en-US" dirty="0"/>
          </a:p>
        </p:txBody>
      </p:sp>
      <p:sp>
        <p:nvSpPr>
          <p:cNvPr id="3" name="Content Placeholder 2"/>
          <p:cNvSpPr>
            <a:spLocks noGrp="1"/>
          </p:cNvSpPr>
          <p:nvPr>
            <p:ph idx="1"/>
          </p:nvPr>
        </p:nvSpPr>
        <p:spPr/>
        <p:txBody>
          <a:bodyPr>
            <a:normAutofit fontScale="92500" lnSpcReduction="20000"/>
          </a:bodyPr>
          <a:lstStyle/>
          <a:p>
            <a:pPr lvl="0">
              <a:lnSpc>
                <a:spcPct val="115000"/>
              </a:lnSpc>
              <a:spcBef>
                <a:spcPts val="0"/>
              </a:spcBef>
              <a:spcAft>
                <a:spcPts val="1600"/>
              </a:spcAft>
              <a:buNone/>
            </a:pPr>
            <a:r>
              <a:rPr lang="en-US" dirty="0"/>
              <a:t>How do you implement UDL in higher </a:t>
            </a:r>
            <a:r>
              <a:rPr lang="en-US" dirty="0" err="1"/>
              <a:t>ed</a:t>
            </a:r>
            <a:r>
              <a:rPr lang="en-US" dirty="0"/>
              <a:t> or corporate training environments?</a:t>
            </a:r>
          </a:p>
          <a:p>
            <a:pPr lvl="0">
              <a:lnSpc>
                <a:spcPct val="115000"/>
              </a:lnSpc>
              <a:spcBef>
                <a:spcPts val="0"/>
              </a:spcBef>
              <a:spcAft>
                <a:spcPts val="1600"/>
              </a:spcAft>
              <a:buNone/>
            </a:pPr>
            <a:endParaRPr lang="en-US" dirty="0"/>
          </a:p>
          <a:p>
            <a:pPr lvl="0">
              <a:lnSpc>
                <a:spcPct val="115000"/>
              </a:lnSpc>
              <a:spcBef>
                <a:spcPts val="0"/>
              </a:spcBef>
              <a:spcAft>
                <a:spcPts val="1600"/>
              </a:spcAft>
              <a:buNone/>
            </a:pPr>
            <a:r>
              <a:rPr lang="en-US" dirty="0"/>
              <a:t>How do you test accessibility?</a:t>
            </a:r>
          </a:p>
          <a:p>
            <a:pPr lvl="0">
              <a:lnSpc>
                <a:spcPct val="115000"/>
              </a:lnSpc>
              <a:spcBef>
                <a:spcPts val="0"/>
              </a:spcBef>
              <a:spcAft>
                <a:spcPts val="1600"/>
              </a:spcAft>
              <a:buNone/>
            </a:pPr>
            <a:endParaRPr lang="en-US" dirty="0"/>
          </a:p>
          <a:p>
            <a:pPr lvl="0">
              <a:lnSpc>
                <a:spcPct val="115000"/>
              </a:lnSpc>
              <a:spcBef>
                <a:spcPts val="0"/>
              </a:spcBef>
              <a:spcAft>
                <a:spcPts val="1600"/>
              </a:spcAft>
              <a:buNone/>
            </a:pPr>
            <a:r>
              <a:rPr lang="en-US" dirty="0"/>
              <a:t>How do you meet/create ALED (what frameworks are necessary?)</a:t>
            </a:r>
          </a:p>
          <a:p>
            <a:endParaRPr lang="en-US" dirty="0"/>
          </a:p>
        </p:txBody>
      </p:sp>
    </p:spTree>
    <p:extLst>
      <p:ext uri="{BB962C8B-B14F-4D97-AF65-F5344CB8AC3E}">
        <p14:creationId xmlns:p14="http://schemas.microsoft.com/office/powerpoint/2010/main" val="2704023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831</Words>
  <Application>Microsoft Office PowerPoint</Application>
  <PresentationFormat>On-screen Show (4:3)</PresentationFormat>
  <Paragraphs>100</Paragraphs>
  <Slides>14</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Universal Design for Learning &amp; Accessible Learning Experience Design</vt:lpstr>
      <vt:lpstr>Outline</vt:lpstr>
      <vt:lpstr>The Myth of Average</vt:lpstr>
      <vt:lpstr>Standardized vs. Personalized</vt:lpstr>
      <vt:lpstr>Universal Design for Learning/History</vt:lpstr>
      <vt:lpstr>Three Principles</vt:lpstr>
      <vt:lpstr>Implementation of UDL in the classroom</vt:lpstr>
      <vt:lpstr>Accessible Learning Experience Design</vt:lpstr>
      <vt:lpstr>1. Design for the same level of Independence</vt:lpstr>
      <vt:lpstr>2. Provide the same information</vt:lpstr>
      <vt:lpstr>3. Utilize the same types of interactions</vt:lpstr>
      <vt:lpstr>4. Available within the same timeframe</vt:lpstr>
      <vt:lpstr>5. Allow for same level of usability</vt:lpstr>
      <vt:lpstr>Discussion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Design &amp; Accessible Learning Experience Design</dc:title>
  <dc:creator>VPSAS.kinggab3@vps.msu.edu;Phillip J. Deaton</dc:creator>
  <cp:lastModifiedBy>Deaton, Phillip</cp:lastModifiedBy>
  <cp:revision>24</cp:revision>
  <dcterms:created xsi:type="dcterms:W3CDTF">2014-12-03T16:23:55Z</dcterms:created>
  <dcterms:modified xsi:type="dcterms:W3CDTF">2016-11-29T19:22:08Z</dcterms:modified>
</cp:coreProperties>
</file>