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82" r:id="rId4"/>
    <p:sldId id="283" r:id="rId5"/>
    <p:sldId id="260" r:id="rId6"/>
    <p:sldId id="263" r:id="rId7"/>
    <p:sldId id="264" r:id="rId8"/>
    <p:sldId id="265" r:id="rId9"/>
    <p:sldId id="266" r:id="rId10"/>
    <p:sldId id="281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453B"/>
    <a:srgbClr val="0C533A"/>
    <a:srgbClr val="064339"/>
    <a:srgbClr val="E8E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56" autoAdjust="0"/>
  </p:normalViewPr>
  <p:slideViewPr>
    <p:cSldViewPr snapToGrid="0" snapToObjects="1" showGuides="1">
      <p:cViewPr varScale="1">
        <p:scale>
          <a:sx n="120" d="100"/>
          <a:sy n="120" d="100"/>
        </p:scale>
        <p:origin x="63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>
        <p:scale>
          <a:sx n="150" d="100"/>
          <a:sy n="150" d="100"/>
        </p:scale>
        <p:origin x="2388" y="-146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6D5679-FE63-4124-876C-D1908C3352C7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689FF1-93B8-47A1-BB1C-F7A756DB8A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454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Michigan State University Board of Trustees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C86F26-1376-514D-9177-319FD02AB5B1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638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Link:</a:t>
            </a:r>
            <a:r>
              <a:rPr lang="en-US" baseline="0" dirty="0"/>
              <a:t> </a:t>
            </a:r>
            <a:r>
              <a:rPr lang="en-US" dirty="0"/>
              <a:t>https://www.youtube.com/watch?v=c0nvdiRdehw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89FF1-93B8-47A1-BB1C-F7A756DB8A2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686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Michigan State University Board of Trustees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C86F26-1376-514D-9177-319FD02AB5B1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315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Michigan State University Board of Trustees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C86F26-1376-514D-9177-319FD02AB5B1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525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Michigan State University Board of Trustees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C86F26-1376-514D-9177-319FD02AB5B1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8060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Michigan State University Board of Trustees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C86F26-1376-514D-9177-319FD02AB5B1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225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728841"/>
            <a:ext cx="7772400" cy="1301965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ln>
                  <a:noFill/>
                </a:ln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30807"/>
            <a:ext cx="7772400" cy="210235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595959"/>
                </a:solidFill>
                <a:latin typeface="Gotham Book" charset="0"/>
                <a:ea typeface="Gotham Book" charset="0"/>
                <a:cs typeface="Gotham Book" charset="0"/>
              </a:defRPr>
            </a:lvl1pPr>
          </a:lstStyle>
          <a:p>
            <a:pPr>
              <a:defRPr/>
            </a:pPr>
            <a:fld id="{D803B8FA-BCB0-5D4D-9E0C-8594CF5A2264}" type="datetime1">
              <a:rPr lang="en-US"/>
              <a:pPr>
                <a:defRPr/>
              </a:pPr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595959"/>
                </a:solidFill>
                <a:latin typeface="Gotham Book" charset="0"/>
                <a:ea typeface="Gotham Book" charset="0"/>
                <a:cs typeface="Gotham Book" charset="0"/>
              </a:defRPr>
            </a:lvl1pPr>
          </a:lstStyle>
          <a:p>
            <a:pPr>
              <a:defRPr/>
            </a:pPr>
            <a:fld id="{205D934E-3E61-264D-8682-F58928E18B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248606"/>
            <a:ext cx="8229600" cy="48023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dirty="0"/>
              <a:t>1 column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9668"/>
            <a:ext cx="8229600" cy="4066495"/>
          </a:xfrm>
          <a:prstGeom prst="rect">
            <a:avLst/>
          </a:prstGeom>
        </p:spPr>
        <p:txBody>
          <a:bodyPr/>
          <a:lstStyle>
            <a:lvl1pPr>
              <a:buClr>
                <a:srgbClr val="18453B"/>
              </a:buClr>
              <a:buFont typeface="Arial"/>
              <a:buChar char="•"/>
              <a:defRPr sz="2800" b="0" i="0">
                <a:solidFill>
                  <a:srgbClr val="595959"/>
                </a:solidFill>
                <a:latin typeface="Gotham Book"/>
                <a:cs typeface="Gotham Book"/>
              </a:defRPr>
            </a:lvl1pPr>
            <a:lvl2pPr>
              <a:buClr>
                <a:schemeClr val="tx1">
                  <a:lumMod val="75000"/>
                  <a:lumOff val="25000"/>
                </a:schemeClr>
              </a:buClr>
              <a:buSzPct val="85000"/>
              <a:buFont typeface="Arial"/>
              <a:buChar char="•"/>
              <a:defRPr sz="2400" b="0" i="0">
                <a:solidFill>
                  <a:srgbClr val="595959"/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595959"/>
                </a:solidFill>
                <a:latin typeface="Gotham Book" charset="0"/>
                <a:ea typeface="Gotham Book" charset="0"/>
                <a:cs typeface="Gotham Book" charset="0"/>
              </a:defRPr>
            </a:lvl1pPr>
          </a:lstStyle>
          <a:p>
            <a:pPr>
              <a:defRPr/>
            </a:pPr>
            <a:fld id="{C93AF409-9F3D-4144-905F-D667DBFB2192}" type="datetime1">
              <a:rPr lang="en-US"/>
              <a:pPr>
                <a:defRPr/>
              </a:pPr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595959"/>
                </a:solidFill>
                <a:latin typeface="Gotham Book" charset="0"/>
                <a:ea typeface="Gotham Book" charset="0"/>
                <a:cs typeface="Gotham Book" charset="0"/>
              </a:defRPr>
            </a:lvl1pPr>
          </a:lstStyle>
          <a:p>
            <a:pPr>
              <a:defRPr/>
            </a:pPr>
            <a:fld id="{0B4461CB-4CA9-2A43-A3FA-624E1DA485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003154"/>
            <a:ext cx="8229600" cy="87509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dirty="0"/>
              <a:t>2 columns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9668"/>
            <a:ext cx="3950704" cy="4296682"/>
          </a:xfrm>
          <a:prstGeom prst="rect">
            <a:avLst/>
          </a:prstGeom>
        </p:spPr>
        <p:txBody>
          <a:bodyPr/>
          <a:lstStyle>
            <a:lvl1pPr>
              <a:buClr>
                <a:schemeClr val="tx1">
                  <a:lumMod val="75000"/>
                  <a:lumOff val="25000"/>
                </a:schemeClr>
              </a:buClr>
              <a:buFont typeface="Arial"/>
              <a:buChar char="•"/>
              <a:defRPr sz="28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  <a:lvl2pPr>
              <a:buClr>
                <a:schemeClr val="tx1">
                  <a:lumMod val="75000"/>
                  <a:lumOff val="25000"/>
                </a:schemeClr>
              </a:buClr>
              <a:buSzPct val="85000"/>
              <a:buFont typeface="Arial"/>
              <a:buChar char="•"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595959"/>
                </a:solidFill>
                <a:latin typeface="Gotham Book" charset="0"/>
                <a:ea typeface="Gotham Book" charset="0"/>
                <a:cs typeface="Gotham Book" charset="0"/>
              </a:defRPr>
            </a:lvl1pPr>
          </a:lstStyle>
          <a:p>
            <a:pPr>
              <a:defRPr/>
            </a:pPr>
            <a:fld id="{3849B177-5D8B-7A43-B9D4-2D03D1F64BD4}" type="datetime1">
              <a:rPr lang="en-US"/>
              <a:pPr>
                <a:defRPr/>
              </a:pPr>
              <a:t>11/28/2016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595959"/>
                </a:solidFill>
                <a:latin typeface="Gotham Book" charset="0"/>
                <a:ea typeface="Gotham Book" charset="0"/>
                <a:cs typeface="Gotham Book" charset="0"/>
              </a:defRPr>
            </a:lvl1pPr>
          </a:lstStyle>
          <a:p>
            <a:pPr>
              <a:defRPr/>
            </a:pPr>
            <a:fld id="{4599938D-0427-3542-974E-F7CD887B38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736096" y="2059668"/>
            <a:ext cx="3950704" cy="4296682"/>
          </a:xfrm>
          <a:prstGeom prst="rect">
            <a:avLst/>
          </a:prstGeom>
        </p:spPr>
        <p:txBody>
          <a:bodyPr/>
          <a:lstStyle>
            <a:lvl1pPr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8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  <a:lvl2pPr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109873"/>
            <a:ext cx="8229600" cy="82173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dirty="0"/>
              <a:t>1 column, no bullets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81011"/>
            <a:ext cx="8229600" cy="4024165"/>
          </a:xfrm>
          <a:prstGeom prst="rect">
            <a:avLst/>
          </a:prstGeom>
        </p:spPr>
        <p:txBody>
          <a:bodyPr wrap="square" numCol="1" anchor="t"/>
          <a:lstStyle>
            <a:lvl1pPr marL="0" indent="0" algn="l"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24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1pPr>
            <a:lvl2pPr marL="0" indent="0" algn="l"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595959"/>
                </a:solidFill>
                <a:latin typeface="Gotham Book" charset="0"/>
                <a:ea typeface="Gotham Book" charset="0"/>
                <a:cs typeface="Gotham Book" charset="0"/>
              </a:defRPr>
            </a:lvl1pPr>
          </a:lstStyle>
          <a:p>
            <a:pPr>
              <a:defRPr/>
            </a:pPr>
            <a:fld id="{9F847968-A88B-B947-87AA-BB83F906ED2F}" type="datetime1">
              <a:rPr lang="en-US"/>
              <a:pPr>
                <a:defRPr/>
              </a:pPr>
              <a:t>11/28/2016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595959"/>
                </a:solidFill>
                <a:latin typeface="Gotham Book" charset="0"/>
                <a:ea typeface="Gotham Book" charset="0"/>
                <a:cs typeface="Gotham Book" charset="0"/>
              </a:defRPr>
            </a:lvl1pPr>
          </a:lstStyle>
          <a:p>
            <a:pPr>
              <a:defRPr/>
            </a:pPr>
            <a:fld id="{4DCE0E26-47BB-FF4B-814B-E43C1B98F5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75091"/>
            <a:ext cx="8229600" cy="72510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dirty="0"/>
              <a:t>1 column with numbers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4905"/>
            <a:ext cx="8229600" cy="4419600"/>
          </a:xfrm>
          <a:prstGeom prst="rect">
            <a:avLst/>
          </a:prstGeom>
        </p:spPr>
        <p:txBody>
          <a:bodyPr wrap="square" numCol="1" anchor="t"/>
          <a:lstStyle>
            <a:lvl1pPr marL="457200" indent="-457200" algn="l">
              <a:buClr>
                <a:schemeClr val="tx1">
                  <a:lumMod val="75000"/>
                  <a:lumOff val="25000"/>
                </a:schemeClr>
              </a:buClr>
              <a:buFont typeface="+mj-lt"/>
              <a:buAutoNum type="arabicPeriod"/>
              <a:defRPr sz="24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1pPr>
            <a:lvl2pPr marL="457200" indent="182880" algn="l">
              <a:buClr>
                <a:schemeClr val="tx1">
                  <a:lumMod val="75000"/>
                  <a:lumOff val="25000"/>
                </a:schemeClr>
              </a:buClr>
              <a:buSzPct val="85000"/>
              <a:buFont typeface="Arial"/>
              <a:buChar char="•"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595959"/>
                </a:solidFill>
                <a:latin typeface="Gotham Book" charset="0"/>
                <a:ea typeface="Gotham Book" charset="0"/>
                <a:cs typeface="Gotham Book" charset="0"/>
              </a:defRPr>
            </a:lvl1pPr>
          </a:lstStyle>
          <a:p>
            <a:pPr>
              <a:defRPr/>
            </a:pPr>
            <a:fld id="{04B2702C-F183-E649-BBAD-4C35648D6001}" type="datetime1">
              <a:rPr lang="en-US"/>
              <a:pPr>
                <a:defRPr/>
              </a:pPr>
              <a:t>11/28/2016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595959"/>
                </a:solidFill>
                <a:latin typeface="Gotham Book" charset="0"/>
                <a:ea typeface="Gotham Book" charset="0"/>
                <a:cs typeface="Gotham Book" charset="0"/>
              </a:defRPr>
            </a:lvl1pPr>
          </a:lstStyle>
          <a:p>
            <a:pPr>
              <a:defRPr/>
            </a:pPr>
            <a:fld id="{14362E17-3E5F-5C4D-AFD9-BBBB918BE2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3200"/>
            <a:ext cx="7772400" cy="1371600"/>
          </a:xfrm>
        </p:spPr>
        <p:txBody>
          <a:bodyPr anchor="b" anchorCtr="0"/>
          <a:lstStyle>
            <a:lvl1pPr algn="l">
              <a:defRPr sz="40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5800" y="4114800"/>
            <a:ext cx="7772400" cy="1500187"/>
          </a:xfrm>
        </p:spPr>
        <p:txBody>
          <a:bodyPr anchor="t" anchorCtr="0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84806034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00600"/>
            <a:ext cx="8229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612775"/>
            <a:ext cx="8229600" cy="4114800"/>
          </a:xfrm>
        </p:spPr>
        <p:txBody>
          <a:bodyPr anchor="ctr" anchorCtr="1"/>
          <a:lstStyle>
            <a:lvl1pPr marL="0" indent="0" algn="ctr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367338"/>
            <a:ext cx="82296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4227466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4237" y="1600200"/>
            <a:ext cx="3740727" cy="2286000"/>
          </a:xfrm>
        </p:spPr>
        <p:txBody>
          <a:bodyPr/>
          <a:lstStyle>
            <a:lvl1pPr>
              <a:defRPr sz="1800">
                <a:solidFill>
                  <a:srgbClr val="464646"/>
                </a:solidFill>
              </a:defRPr>
            </a:lvl1pPr>
            <a:lvl2pPr>
              <a:defRPr sz="1600">
                <a:solidFill>
                  <a:srgbClr val="464646"/>
                </a:solidFill>
              </a:defRPr>
            </a:lvl2pPr>
            <a:lvl3pPr>
              <a:defRPr sz="1400">
                <a:solidFill>
                  <a:srgbClr val="464646"/>
                </a:solidFill>
              </a:defRPr>
            </a:lvl3pPr>
            <a:lvl4pPr>
              <a:defRPr sz="1200">
                <a:solidFill>
                  <a:srgbClr val="464646"/>
                </a:solidFill>
              </a:defRPr>
            </a:lvl4pPr>
            <a:lvl5pPr>
              <a:defRPr sz="1100">
                <a:solidFill>
                  <a:srgbClr val="46464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9037" y="1600200"/>
            <a:ext cx="3740727" cy="2286000"/>
          </a:xfrm>
        </p:spPr>
        <p:txBody>
          <a:bodyPr/>
          <a:lstStyle>
            <a:lvl1pPr>
              <a:defRPr sz="1800">
                <a:solidFill>
                  <a:srgbClr val="464646"/>
                </a:solidFill>
              </a:defRPr>
            </a:lvl1pPr>
            <a:lvl2pPr>
              <a:defRPr sz="1600">
                <a:solidFill>
                  <a:srgbClr val="464646"/>
                </a:solidFill>
              </a:defRPr>
            </a:lvl2pPr>
            <a:lvl3pPr>
              <a:defRPr sz="1400">
                <a:solidFill>
                  <a:srgbClr val="464646"/>
                </a:solidFill>
              </a:defRPr>
            </a:lvl3pPr>
            <a:lvl4pPr>
              <a:defRPr sz="1200">
                <a:solidFill>
                  <a:srgbClr val="464646"/>
                </a:solidFill>
              </a:defRPr>
            </a:lvl4pPr>
            <a:lvl5pPr>
              <a:defRPr sz="1100">
                <a:solidFill>
                  <a:srgbClr val="46464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11453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ea typeface="+mn-ea"/>
                <a:cs typeface="+mn-cs"/>
              </a:defRPr>
            </a:lvl1pPr>
          </a:lstStyle>
          <a:p>
            <a:pPr>
              <a:defRPr/>
            </a:pPr>
            <a:fld id="{FB44CCF9-D185-2447-94DE-2F097F7C2422}" type="datetime1">
              <a:rPr lang="en-US"/>
              <a:pPr>
                <a:defRPr/>
              </a:pPr>
              <a:t>11/28/2016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ea typeface="+mn-ea"/>
                <a:cs typeface="+mn-cs"/>
              </a:defRPr>
            </a:lvl1pPr>
          </a:lstStyle>
          <a:p>
            <a:pPr>
              <a:defRPr/>
            </a:pPr>
            <a:fld id="{E1544D71-77D6-5B4F-A1FC-5CA064DBD19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2" name="Picture 11" descr="PP banner wordmark.jpg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047" y="0"/>
            <a:ext cx="9140953" cy="66950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8" r:id="rId4"/>
    <p:sldLayoutId id="2147483697" r:id="rId5"/>
    <p:sldLayoutId id="2147483699" r:id="rId6"/>
    <p:sldLayoutId id="2147483700" r:id="rId7"/>
    <p:sldLayoutId id="2147483701" r:id="rId8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Gotham Book"/>
          <a:ea typeface="ＭＳ Ｐゴシック" charset="-128"/>
          <a:cs typeface="ＭＳ Ｐゴシック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Gotham Book"/>
          <a:ea typeface="ＭＳ Ｐゴシック" charset="-128"/>
          <a:cs typeface="ＭＳ Ｐゴシック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ebaim.org/projects/screenreadersurvey5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3.org/TR/mobile-accessibility-mapping/#wcag-2.0-and-mobile-content-application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ebaim.org/projects/screenreadersurvey5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google.com/store/apps/details?id=com.google.android.apps.accessibility.auditor&amp;hl=en" TargetMode="External"/><Relationship Id="rId2" Type="http://schemas.openxmlformats.org/officeDocument/2006/relationships/hyperlink" Target="https://marcozehe.com/30dayswithandroid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lay.google.com/apps/testing/com.google.android.apps.accessibility.voiceaccess" TargetMode="External"/><Relationship Id="rId4" Type="http://schemas.openxmlformats.org/officeDocument/2006/relationships/hyperlink" Target="https://support.google.com/accessibility/android/answer/6301490?hl=en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ctr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Mobile Accessibility Inspection and Best Practices</a:t>
            </a:r>
            <a:endParaRPr lang="en-US" dirty="0">
              <a:latin typeface="Gotham-Bold" charset="0"/>
              <a:ea typeface="Gotham-Bold" charset="0"/>
              <a:cs typeface="Gotham-Bold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>
                <a:ea typeface="+mn-ea"/>
              </a:rPr>
              <a:t>James E. Jackson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>
                <a:ea typeface="+mn-ea"/>
              </a:rPr>
              <a:t>EIT Accessibility Coordinator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we will cover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AT works on Mobile Devices</a:t>
            </a:r>
          </a:p>
          <a:p>
            <a:r>
              <a:rPr lang="en-US" dirty="0"/>
              <a:t>Talk about what tools you need to develop and test on mobile</a:t>
            </a:r>
          </a:p>
          <a:p>
            <a:r>
              <a:rPr lang="en-US" dirty="0"/>
              <a:t>Go into detail on a few important aspects of accessible mobile design</a:t>
            </a:r>
          </a:p>
          <a:p>
            <a:pPr lvl="1"/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713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Why Mobile Accessibility?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5440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Blind People Use YouTube &amp; Twitter on the iPhone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shot of Youtube. How Blind People Use YouTube &amp; Twitter on the iPhone from The Tommy Edison Experienc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57307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334000"/>
            <a:ext cx="8229600" cy="566738"/>
          </a:xfrm>
        </p:spPr>
        <p:txBody>
          <a:bodyPr/>
          <a:lstStyle/>
          <a:p>
            <a:r>
              <a:rPr lang="en-US" dirty="0"/>
              <a:t>Mobile Screen Reader Usage</a:t>
            </a:r>
          </a:p>
        </p:txBody>
      </p:sp>
      <p:pic>
        <p:nvPicPr>
          <p:cNvPr id="2" name="Picture 1" descr="Graph of percentage of screen reader users who use a mobile Screen Reader, showing an overall rise from 12% in 2009 to 69% in 20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2044" y="1473200"/>
            <a:ext cx="6220589" cy="3460750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457200" y="5900738"/>
            <a:ext cx="8229600" cy="804862"/>
          </a:xfrm>
        </p:spPr>
        <p:txBody>
          <a:bodyPr/>
          <a:lstStyle/>
          <a:p>
            <a:r>
              <a:rPr lang="en-US" dirty="0">
                <a:hlinkClick r:id="rId4"/>
              </a:rPr>
              <a:t>WebAim.org, Screen Reader User Survey #5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72988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WCAG to Mobile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50315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does the W3C say?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Mobile Accessibility: How WCAG 2.0 and Other W3C/WAI Guidelines Apply to Mobile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451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Understanding Conformance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addition to success criterion, WCAG 2.0 also has 5 Conformance requirements</a:t>
            </a:r>
          </a:p>
          <a:p>
            <a:r>
              <a:rPr lang="en-US" dirty="0"/>
              <a:t>Two of these are especially important when applying WCAG to mobile devices</a:t>
            </a:r>
          </a:p>
          <a:p>
            <a:pPr lvl="1"/>
            <a:r>
              <a:rPr lang="en-US" dirty="0"/>
              <a:t>Requirement 4: Accessibility Support</a:t>
            </a:r>
          </a:p>
          <a:p>
            <a:pPr lvl="1"/>
            <a:r>
              <a:rPr lang="en-US" dirty="0"/>
              <a:t>Requirement 5: Non-Interference</a:t>
            </a:r>
          </a:p>
        </p:txBody>
      </p:sp>
    </p:spTree>
    <p:extLst>
      <p:ext uri="{BB962C8B-B14F-4D97-AF65-F5344CB8AC3E}">
        <p14:creationId xmlns:p14="http://schemas.microsoft.com/office/powerpoint/2010/main" val="2028583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Testing/Inspection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Need to test with assistive technology</a:t>
            </a:r>
          </a:p>
          <a:p>
            <a:pPr lvl="1"/>
            <a:r>
              <a:rPr lang="en-US" dirty="0"/>
              <a:t>Right now in mobile this means testing with Voiceover on an </a:t>
            </a:r>
            <a:r>
              <a:rPr lang="en-US" dirty="0" err="1"/>
              <a:t>iOS</a:t>
            </a:r>
            <a:r>
              <a:rPr lang="en-US" dirty="0"/>
              <a:t> device</a:t>
            </a:r>
          </a:p>
        </p:txBody>
      </p:sp>
    </p:spTree>
    <p:extLst>
      <p:ext uri="{BB962C8B-B14F-4D97-AF65-F5344CB8AC3E}">
        <p14:creationId xmlns:p14="http://schemas.microsoft.com/office/powerpoint/2010/main" val="181355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334000"/>
            <a:ext cx="8229600" cy="566738"/>
          </a:xfrm>
        </p:spPr>
        <p:txBody>
          <a:bodyPr/>
          <a:lstStyle/>
          <a:p>
            <a:r>
              <a:rPr lang="en-US" dirty="0"/>
              <a:t>Mobile Platform Usage</a:t>
            </a:r>
          </a:p>
        </p:txBody>
      </p:sp>
      <p:pic>
        <p:nvPicPr>
          <p:cNvPr id="2" name="Picture 1" descr="Graph of percentage of screen reader users who use various mobile platforms. iOS device usage increases from 33% in December 2010 to 70% in 2015. Only about 21% of Screen Reader users use androi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467" y="1453163"/>
            <a:ext cx="6869113" cy="3404587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457200" y="5900738"/>
            <a:ext cx="8229600" cy="804862"/>
          </a:xfrm>
        </p:spPr>
        <p:txBody>
          <a:bodyPr/>
          <a:lstStyle/>
          <a:p>
            <a:r>
              <a:rPr lang="en-US" dirty="0">
                <a:hlinkClick r:id="rId4"/>
              </a:rPr>
              <a:t>WebAim.org, Screen Reader User Survey #5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09283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Android Accessibility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screen reader users, Android accessibility has lagged iOS</a:t>
            </a:r>
            <a:endParaRPr lang="en-US" dirty="0">
              <a:hlinkClick r:id="rId2"/>
            </a:endParaRPr>
          </a:p>
          <a:p>
            <a:pPr lvl="1"/>
            <a:r>
              <a:rPr lang="en-US" dirty="0">
                <a:hlinkClick r:id="rId2"/>
              </a:rPr>
              <a:t>Marco </a:t>
            </a:r>
            <a:r>
              <a:rPr lang="en-US" dirty="0" err="1">
                <a:hlinkClick r:id="rId2"/>
              </a:rPr>
              <a:t>Zehe</a:t>
            </a:r>
            <a:r>
              <a:rPr lang="en-US" dirty="0">
                <a:hlinkClick r:id="rId2"/>
              </a:rPr>
              <a:t>, 30 Days with Android</a:t>
            </a:r>
            <a:endParaRPr lang="en-US" dirty="0"/>
          </a:p>
          <a:p>
            <a:r>
              <a:rPr lang="en-US" dirty="0"/>
              <a:t>Google has made significant progress in 2016</a:t>
            </a:r>
          </a:p>
          <a:p>
            <a:pPr lvl="1"/>
            <a:r>
              <a:rPr lang="en-US" dirty="0">
                <a:hlinkClick r:id="rId3"/>
              </a:rPr>
              <a:t>Android App Accessibility Scanner</a:t>
            </a:r>
            <a:endParaRPr lang="en-US" dirty="0"/>
          </a:p>
          <a:p>
            <a:pPr lvl="1"/>
            <a:r>
              <a:rPr lang="en-US" dirty="0"/>
              <a:t>Features for users with Low Dexterity</a:t>
            </a:r>
          </a:p>
          <a:p>
            <a:pPr lvl="2"/>
            <a:r>
              <a:rPr lang="en-US" dirty="0">
                <a:hlinkClick r:id="rId4"/>
              </a:rPr>
              <a:t>Switch Access</a:t>
            </a:r>
            <a:endParaRPr lang="en-US" dirty="0"/>
          </a:p>
          <a:p>
            <a:pPr lvl="2"/>
            <a:r>
              <a:rPr lang="en-US" dirty="0">
                <a:hlinkClick r:id="rId5"/>
              </a:rPr>
              <a:t>Voice Access</a:t>
            </a:r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524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Testing/Inspection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Access to the code as it is rendered on a device is helpful</a:t>
            </a:r>
          </a:p>
          <a:p>
            <a:pPr lvl="1"/>
            <a:r>
              <a:rPr lang="en-US" dirty="0"/>
              <a:t>Emulation is easier</a:t>
            </a:r>
          </a:p>
          <a:p>
            <a:pPr lvl="1"/>
            <a:r>
              <a:rPr lang="en-US" dirty="0"/>
              <a:t>Debugging lets you be more certain that the code conforms to a real use case</a:t>
            </a:r>
          </a:p>
        </p:txBody>
      </p:sp>
    </p:spTree>
    <p:extLst>
      <p:ext uri="{BB962C8B-B14F-4D97-AF65-F5344CB8AC3E}">
        <p14:creationId xmlns:p14="http://schemas.microsoft.com/office/powerpoint/2010/main" val="1191876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Screen Reader Support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71368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Name, Role, Value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Name </a:t>
            </a:r>
          </a:p>
          <a:p>
            <a:pPr lvl="1"/>
            <a:r>
              <a:rPr lang="en-US" sz="2000" dirty="0"/>
              <a:t>How an element is identified (e.g. its label)</a:t>
            </a:r>
          </a:p>
          <a:p>
            <a:r>
              <a:rPr lang="en-US" sz="2400" dirty="0"/>
              <a:t>Role </a:t>
            </a:r>
          </a:p>
          <a:p>
            <a:pPr lvl="1"/>
            <a:r>
              <a:rPr lang="en-US" sz="2000" dirty="0"/>
              <a:t>An element’s type and its functionality </a:t>
            </a:r>
          </a:p>
          <a:p>
            <a:r>
              <a:rPr lang="en-US" sz="2400" dirty="0"/>
              <a:t>Value</a:t>
            </a:r>
          </a:p>
          <a:p>
            <a:pPr lvl="1"/>
            <a:r>
              <a:rPr lang="en-US" sz="2000" dirty="0"/>
              <a:t>Current status of an element including its state, properties, and values</a:t>
            </a:r>
          </a:p>
        </p:txBody>
      </p:sp>
      <p:pic>
        <p:nvPicPr>
          <p:cNvPr id="1028" name="Picture 4" descr="Screenshot of the &quot;Appearance&quot; section of the settings for Google Chrome.&#10;&#10;There are two checkboxes named &quot;Show Home button&quot;, which is unchecked, and &quot;Always show the bookmarks bar&quot;, which is checked.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878246"/>
            <a:ext cx="4276725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39231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Example- </a:t>
            </a:r>
            <a:r>
              <a:rPr lang="en-US" dirty="0"/>
              <a:t>tommy.com</a:t>
            </a:r>
          </a:p>
        </p:txBody>
      </p:sp>
      <p:pic>
        <p:nvPicPr>
          <p:cNvPr id="9" name="Picture 2" descr="tommy.com mobile screenshot with menu closed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22320" y="2058988"/>
            <a:ext cx="2421048" cy="429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tommy.com mobile screenshot with menu open"/>
          <p:cNvPicPr>
            <a:picLocks noGrp="1" noChangeAspect="1" noChangeArrowheads="1"/>
          </p:cNvPicPr>
          <p:nvPr>
            <p:ph idx="13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500632" y="2058988"/>
            <a:ext cx="2421048" cy="429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829186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 continued</a:t>
            </a:r>
          </a:p>
        </p:txBody>
      </p:sp>
      <p:pic>
        <p:nvPicPr>
          <p:cNvPr id="5" name="Picture 2" descr="tommy.com mobile screenshot with menu open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438391" y="2081213"/>
            <a:ext cx="2267217" cy="402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958478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Communicating Element State</a:t>
            </a:r>
          </a:p>
        </p:txBody>
      </p:sp>
      <p:pic>
        <p:nvPicPr>
          <p:cNvPr id="9" name="Picture 2" descr="tommy.com mobile home page screenshot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22320" y="2058988"/>
            <a:ext cx="2421048" cy="429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4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sz="1800" dirty="0"/>
              <a:t>Ways to communicate hidden state</a:t>
            </a:r>
          </a:p>
          <a:p>
            <a:pPr lvl="1"/>
            <a:r>
              <a:rPr lang="en-US" sz="1600" dirty="0"/>
              <a:t>CSS “</a:t>
            </a:r>
            <a:r>
              <a:rPr lang="en-US" sz="1600" dirty="0" err="1"/>
              <a:t>visibility:hidden</a:t>
            </a:r>
            <a:r>
              <a:rPr lang="en-US" sz="1600" dirty="0"/>
              <a:t>”, or “</a:t>
            </a:r>
            <a:r>
              <a:rPr lang="en-US" sz="1600" dirty="0" err="1"/>
              <a:t>display:none</a:t>
            </a:r>
            <a:r>
              <a:rPr lang="en-US" sz="1600" dirty="0"/>
              <a:t>”</a:t>
            </a:r>
          </a:p>
          <a:p>
            <a:pPr lvl="1"/>
            <a:r>
              <a:rPr lang="en-US" sz="1600" dirty="0"/>
              <a:t>HTML5 “hidden” attribute</a:t>
            </a:r>
          </a:p>
          <a:p>
            <a:pPr lvl="1"/>
            <a:r>
              <a:rPr lang="en-US" sz="1600" dirty="0"/>
              <a:t>aria-hidden=“true”</a:t>
            </a:r>
          </a:p>
          <a:p>
            <a:r>
              <a:rPr lang="en-US" sz="1800" dirty="0"/>
              <a:t>Chose the method which works best for your design</a:t>
            </a:r>
          </a:p>
          <a:p>
            <a:pPr lvl="1"/>
            <a:r>
              <a:rPr lang="en-US" sz="1600" dirty="0"/>
              <a:t>The CSS and HTML5 methods will hide the content from the visual display as well</a:t>
            </a:r>
          </a:p>
          <a:p>
            <a:pPr lvl="1"/>
            <a:r>
              <a:rPr lang="en-US" sz="1600" dirty="0"/>
              <a:t>The ARIA method may not have as wide of support</a:t>
            </a:r>
          </a:p>
          <a:p>
            <a:r>
              <a:rPr lang="en-US" sz="1800" dirty="0"/>
              <a:t>Make sure it works with assistive technology</a:t>
            </a:r>
          </a:p>
        </p:txBody>
      </p:sp>
    </p:spTree>
    <p:extLst>
      <p:ext uri="{BB962C8B-B14F-4D97-AF65-F5344CB8AC3E}">
        <p14:creationId xmlns:p14="http://schemas.microsoft.com/office/powerpoint/2010/main" val="42754304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Communicating Element State Cont.</a:t>
            </a:r>
          </a:p>
        </p:txBody>
      </p:sp>
      <p:pic>
        <p:nvPicPr>
          <p:cNvPr id="11" name="Picture 3" descr="tommy.com mobile hamburger menu screenshot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22320" y="2058988"/>
            <a:ext cx="2421048" cy="429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ontent Placeholder 11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Make sure that the main content is also hidden when the pane is open</a:t>
            </a:r>
          </a:p>
        </p:txBody>
      </p:sp>
    </p:spTree>
    <p:extLst>
      <p:ext uri="{BB962C8B-B14F-4D97-AF65-F5344CB8AC3E}">
        <p14:creationId xmlns:p14="http://schemas.microsoft.com/office/powerpoint/2010/main" val="25636323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Keyboard/Touch screen support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083092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Touch Screen Gap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WCAG 2.0 does not have guidelines that apply specifically to touch screens</a:t>
            </a:r>
          </a:p>
          <a:p>
            <a:r>
              <a:rPr lang="en-US" dirty="0"/>
              <a:t>This is not a “Get out of Jail Free Card”</a:t>
            </a:r>
          </a:p>
        </p:txBody>
      </p:sp>
    </p:spTree>
    <p:extLst>
      <p:ext uri="{BB962C8B-B14F-4D97-AF65-F5344CB8AC3E}">
        <p14:creationId xmlns:p14="http://schemas.microsoft.com/office/powerpoint/2010/main" val="21153791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Supporting Assistive Technology</a:t>
            </a:r>
          </a:p>
        </p:txBody>
      </p:sp>
      <p:pic>
        <p:nvPicPr>
          <p:cNvPr id="11" name="Picture 3" descr="tommy.com mobile hamburger menu screenshot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22320" y="2058988"/>
            <a:ext cx="2421048" cy="429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ontent Placeholder 11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sz="2000" dirty="0"/>
              <a:t>You still need to support assistive technology</a:t>
            </a:r>
          </a:p>
          <a:p>
            <a:pPr lvl="1"/>
            <a:r>
              <a:rPr lang="en-US" sz="1600" dirty="0"/>
              <a:t>This means supporting AT specific touch screen gestures</a:t>
            </a:r>
          </a:p>
          <a:p>
            <a:r>
              <a:rPr lang="en-US" sz="2000" dirty="0"/>
              <a:t>If a website is not operable, it won’t meet the spirit of the law, even if it technically conforms to the standard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720419"/>
      </p:ext>
    </p:extLst>
  </p:cSld>
  <p:clrMapOvr>
    <a:masterClrMapping/>
  </p:clrMapOvr>
</p:sld>
</file>

<file path=ppt/theme/theme1.xml><?xml version="1.0" encoding="utf-8"?>
<a:theme xmlns:a="http://schemas.openxmlformats.org/drawingml/2006/main" name="MSU Template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Power-Point-Wordmark</Template>
  <TotalTime>207</TotalTime>
  <Words>510</Words>
  <Application>Microsoft Office PowerPoint</Application>
  <PresentationFormat>On-screen Show (4:3)</PresentationFormat>
  <Paragraphs>78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ＭＳ Ｐゴシック</vt:lpstr>
      <vt:lpstr>Arial</vt:lpstr>
      <vt:lpstr>Calibri</vt:lpstr>
      <vt:lpstr>Gotham Book</vt:lpstr>
      <vt:lpstr>Gotham-Bold</vt:lpstr>
      <vt:lpstr>Wingdings</vt:lpstr>
      <vt:lpstr>MSU Template 1</vt:lpstr>
      <vt:lpstr>Mobile Accessibility Inspection and Best Practices</vt:lpstr>
      <vt:lpstr>What we will cover</vt:lpstr>
      <vt:lpstr> Why Mobile Accessibility?</vt:lpstr>
      <vt:lpstr>How Blind People Use YouTube &amp; Twitter on the iPhone</vt:lpstr>
      <vt:lpstr>Mobile Screen Reader Usage</vt:lpstr>
      <vt:lpstr>Applying WCAG to Mobile</vt:lpstr>
      <vt:lpstr>What does the W3C say?</vt:lpstr>
      <vt:lpstr>Understanding Conformance</vt:lpstr>
      <vt:lpstr>Testing/Inspection</vt:lpstr>
      <vt:lpstr>Mobile Platform Usage</vt:lpstr>
      <vt:lpstr>Android Accessibility </vt:lpstr>
      <vt:lpstr>Testing/Inspection</vt:lpstr>
      <vt:lpstr>Screen Reader Support</vt:lpstr>
      <vt:lpstr>Name, Role, Value</vt:lpstr>
      <vt:lpstr>Example- tommy.com</vt:lpstr>
      <vt:lpstr>Example continued</vt:lpstr>
      <vt:lpstr>Communicating Element State</vt:lpstr>
      <vt:lpstr>Communicating Element State Cont.</vt:lpstr>
      <vt:lpstr>Keyboard/Touch screen support</vt:lpstr>
      <vt:lpstr>The Touch Screen Gap</vt:lpstr>
      <vt:lpstr>Supporting Assistive Technology</vt:lpstr>
    </vt:vector>
  </TitlesOfParts>
  <Company>Michigan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Accessibility Inspection and Best Practices</dc:title>
  <dc:creator>James Jackson</dc:creator>
  <cp:lastModifiedBy>James Jackson</cp:lastModifiedBy>
  <cp:revision>9</cp:revision>
  <cp:lastPrinted>2010-09-08T13:46:11Z</cp:lastPrinted>
  <dcterms:created xsi:type="dcterms:W3CDTF">2016-11-28T21:45:40Z</dcterms:created>
  <dcterms:modified xsi:type="dcterms:W3CDTF">2016-11-29T01:13:23Z</dcterms:modified>
</cp:coreProperties>
</file>