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2"/>
  </p:sldMasterIdLst>
  <p:notesMasterIdLst>
    <p:notesMasterId r:id="rId24"/>
  </p:notesMasterIdLst>
  <p:handoutMasterIdLst>
    <p:handoutMasterId r:id="rId25"/>
  </p:handoutMasterIdLst>
  <p:sldIdLst>
    <p:sldId id="257" r:id="rId3"/>
    <p:sldId id="258" r:id="rId4"/>
    <p:sldId id="262" r:id="rId5"/>
    <p:sldId id="263" r:id="rId6"/>
    <p:sldId id="264" r:id="rId7"/>
    <p:sldId id="265" r:id="rId8"/>
    <p:sldId id="280" r:id="rId9"/>
    <p:sldId id="266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81" r:id="rId18"/>
    <p:sldId id="282" r:id="rId19"/>
    <p:sldId id="275" r:id="rId20"/>
    <p:sldId id="276" r:id="rId21"/>
    <p:sldId id="277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4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7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11/30/2016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Jojo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Phil &amp; </a:t>
            </a:r>
            <a:r>
              <a:rPr lang="en-US" dirty="0" err="1" smtClean="0"/>
              <a:t>Jojo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19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Phil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25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Natalie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22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Natalie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44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Aaron &amp; Phil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93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Aaron</a:t>
            </a:r>
            <a:r>
              <a:rPr lang="en-US" baseline="0" dirty="0" smtClean="0"/>
              <a:t> &amp; Phil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2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Aaron</a:t>
            </a:r>
            <a:r>
              <a:rPr lang="en-US" baseline="0" dirty="0" smtClean="0"/>
              <a:t> &amp; Phil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41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Aaron &amp; Phil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16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96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85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58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16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93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82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78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48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Natalie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34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Natalie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42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Jojo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3B5DE-687E-4601-9C25-48F7ABE0D7C5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C42F1-294F-4AFB-8F78-2EF579F09459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9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0A6EB-69F5-4723-B5E3-A6D9E36A957A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8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02ED0-9CAE-481B-8D1D-B242F0282967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3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AB3F-7B84-45BD-A122-497866A73F4B}" type="datetime1">
              <a:rPr lang="en-US" smtClean="0"/>
              <a:t>11/30/2016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3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536-1457-4CE4-8497-197239F05587}" type="datetime1">
              <a:rPr lang="en-US" smtClean="0"/>
              <a:t>11/30/2016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0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2F65-2726-4707-A7A6-DE21D14E80C5}" type="datetime1">
              <a:rPr lang="en-US" smtClean="0"/>
              <a:t>11/30/2016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9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5564-6B99-4FC4-9CE3-22E750398B2E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9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2BEA-7F40-407D-B082-13022E8B2C99}" type="datetime1">
              <a:rPr lang="en-US" smtClean="0"/>
              <a:t>11/30/2016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7DE-D084-42AA-B27F-22F6084CB8BB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2E027-C2A0-4932-A761-986BAD82B671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5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34DBA-6852-4C6A-AB8B-E28C0C52CB53}" type="datetime1">
              <a:rPr lang="en-US" smtClean="0"/>
              <a:t>11/30/2016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3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space.msu.edu/media/Making+PowerPoints+Accessible/1_4c8ip6h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5029" y="948191"/>
            <a:ext cx="10450285" cy="2387600"/>
          </a:xfrm>
        </p:spPr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Making PowerPoints Accessible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1930" y="4046176"/>
            <a:ext cx="8226287" cy="1655762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Natalie Orcutt, Chris Frey, Aaron Ngo,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Jojo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Otchere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and Phil Deaton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71" y="6096000"/>
            <a:ext cx="11466286" cy="58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90943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How AT reads an inaccessible PowerPoint</a:t>
            </a:r>
            <a:endParaRPr lang="en-US" sz="4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199" y="1995488"/>
            <a:ext cx="1047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dobe Gothic Std B" panose="020B0800000000000000" pitchFamily="34" charset="-128"/>
                <a:ea typeface="Adobe Gothic Std B" panose="020B0800000000000000" pitchFamily="34" charset="-128"/>
                <a:hlinkClick r:id="rId3"/>
              </a:rPr>
              <a:t>https://</a:t>
            </a:r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  <a:hlinkClick r:id="rId3"/>
              </a:rPr>
              <a:t>mediaspace.msu.edu/media/Making+PowerPoints+Accessible/1_4c8ip6hg</a:t>
            </a:r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</p:spPr>
      </p:pic>
    </p:spTree>
    <p:extLst>
      <p:ext uri="{BB962C8B-B14F-4D97-AF65-F5344CB8AC3E}">
        <p14:creationId xmlns:p14="http://schemas.microsoft.com/office/powerpoint/2010/main" val="34431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Importance of PowerPoint Accessibility</a:t>
            </a:r>
            <a:endParaRPr lang="en-US" sz="4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8779" y="1690688"/>
            <a:ext cx="10515600" cy="4623934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PowerPoints are a key learning object for sessions and directly link to how students engage with you as an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instructor</a:t>
            </a:r>
          </a:p>
          <a:p>
            <a:pPr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PowerPoints are used in administrative presentations, conferences (meta), everywhere to provide overviews of connected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material</a:t>
            </a:r>
          </a:p>
          <a:p>
            <a:pPr marL="0" indent="0" fontAlgn="base">
              <a:buNone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lvl="1"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How are folks supposed to critically engage in order to make decisions, understand and further research, and follow along in class if they cannot access your PowerPoint?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lvl="1"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PowerPoints directly link to inclusive spaces in all of these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contexts</a:t>
            </a:r>
          </a:p>
          <a:p>
            <a:pPr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If a PowerPoint is accessibly provided to an individual, they can participate</a:t>
            </a:r>
          </a:p>
          <a:p>
            <a:endParaRPr lang="en-US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5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Importance</a:t>
            </a:r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of Titles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Slides without titles will not be read by AT 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Titles also give the user an indication of where they are in the presentation when skimming through the content</a:t>
            </a:r>
          </a:p>
          <a:p>
            <a:pPr fontAlgn="base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Consider “invisible titles” where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necessary</a:t>
            </a:r>
          </a:p>
          <a:p>
            <a:endParaRPr lang="en-US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2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83343" y="556079"/>
            <a:ext cx="10515600" cy="1325563"/>
          </a:xfrm>
        </p:spPr>
        <p:txBody>
          <a:bodyPr/>
          <a:lstStyle/>
          <a:p>
            <a:r>
              <a:rPr lang="en-US" sz="4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Titles</a:t>
            </a:r>
            <a:endParaRPr lang="en-US" sz="4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94657" y="1908403"/>
            <a:ext cx="10515600" cy="4351338"/>
          </a:xfrm>
        </p:spPr>
        <p:txBody>
          <a:bodyPr/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Even if slide content is a continuation of a previous slide, each slide should still have a “Title” or “Title 1” 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Consider using language like “Part 1 of 2” if continuation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Titles should be descriptive of content within context of presentation</a:t>
            </a:r>
          </a:p>
          <a:p>
            <a:endParaRPr lang="en-US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6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Importance of Alt Text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What will this improve?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A student using a screen reader to view the content on your lecture slides will be able to hear a brief description of any images on the page, as well as in the correct order a viewer would perceive them in relation to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text</a:t>
            </a:r>
          </a:p>
          <a:p>
            <a:pPr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Benefits students with neurodevelopmental disabilities as well and increases indexability for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images</a:t>
            </a:r>
          </a:p>
          <a:p>
            <a:pPr fontAlgn="base"/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An important thing to figure out when it comes to alt text is the image’s context and how it is functioning in the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. 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It is also important to define how to use alt text within the image’s context and function. 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7023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Importance of Alt Text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78205" y="1640841"/>
            <a:ext cx="5181600" cy="476750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How to determine context and function for alt texting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images:</a:t>
            </a:r>
          </a:p>
          <a:p>
            <a:endParaRPr lang="en-US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endParaRPr lang="en-US" sz="2400" dirty="0" smtClean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endParaRPr lang="en-US" sz="24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endParaRPr lang="en-US" sz="2400" dirty="0" smtClean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indent="0">
              <a:buNone/>
            </a:pPr>
            <a:endParaRPr lang="en-US" sz="2400" dirty="0" smtClean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indent="0">
              <a:buNone/>
            </a:pPr>
            <a:endParaRPr lang="en-US" sz="2400" dirty="0" smtClean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indent="0">
              <a:buNone/>
            </a:pPr>
            <a:endParaRPr lang="en-US" sz="2400" dirty="0" smtClean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0" indent="0" algn="ctr">
              <a:buNone/>
            </a:pPr>
            <a:r>
              <a:rPr lang="en-US" sz="18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Abraham Lincoln was the 16</a:t>
            </a:r>
            <a:r>
              <a:rPr lang="en-US" sz="1800" baseline="30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</a:t>
            </a:r>
            <a:r>
              <a:rPr lang="en-US" sz="18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President of the United States from 1861 until 1865</a:t>
            </a:r>
            <a:endParaRPr lang="en-US" sz="18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1026" name="Picture 2" descr="Image of Abraham Lincoln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792" y="2821701"/>
            <a:ext cx="2130425" cy="266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28410" y="1825625"/>
            <a:ext cx="5181600" cy="4655185"/>
          </a:xfrm>
        </p:spPr>
        <p:txBody>
          <a:bodyPr>
            <a:noAutofit/>
          </a:bodyPr>
          <a:lstStyle/>
          <a:p>
            <a:pPr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Usually an image presents context is difficult and hard to determine.</a:t>
            </a:r>
          </a:p>
          <a:p>
            <a:pPr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this particular example, the image of Abraham Lincoln is present to inform viewers of his identity.</a:t>
            </a:r>
          </a:p>
          <a:p>
            <a:pPr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Since there is text surrounding the image, the most appropriate alt text would be “Image of Abraham Lincoln”. </a:t>
            </a:r>
          </a:p>
          <a:p>
            <a:pPr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most cases, images have functions if contained within links or are clickable.</a:t>
            </a:r>
          </a:p>
          <a:p>
            <a:pPr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This example image has no function because it is not in a link or clickable.</a:t>
            </a:r>
          </a:p>
          <a:p>
            <a:endParaRPr lang="en-US" sz="2400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Understanding Visual Objects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Each individual visual object makes one argument, demonstrates one point, can be observed 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Macro vs micro affordances</a:t>
            </a:r>
          </a:p>
          <a:p>
            <a:pPr lvl="1"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Pieces or building block aspects in the visual can be interpreted differently, but focus on the tactical reason for why that image was used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context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lvl="1"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Macro provides a tactical understanding of a concept in a visual, micro is the building blocks for the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visual</a:t>
            </a:r>
          </a:p>
          <a:p>
            <a:pPr lvl="1"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Capture visual objects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individually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where possible, to create alt text on one visual object</a:t>
            </a:r>
          </a:p>
          <a:p>
            <a:pPr lvl="1" fontAlgn="base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There are cons to this in terms of sustainability, single sourcing.</a:t>
            </a:r>
          </a:p>
          <a:p>
            <a:endParaRPr lang="en-US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0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Alt Text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05585"/>
            <a:ext cx="10515600" cy="4767508"/>
          </a:xfrm>
        </p:spPr>
        <p:txBody>
          <a:bodyPr>
            <a:noAutofit/>
          </a:bodyPr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 do this: </a:t>
            </a: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Select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 image you want to add alt text to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Right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click on the image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Click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“Format picture”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 Format Picture panel that will appear on the right side of the slide select the icon that looks like a square with arrows and measurement bars around it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Select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Alt Text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971550" lvl="1" indent="-514350" fontAlgn="base">
              <a:buFont typeface="+mj-lt"/>
              <a:buAutoNum type="arabicPeriod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the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DESCRIPTION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not the Title field, add a few words describing what the image is </a:t>
            </a: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Note: Alt text is meant to be as concise as possible for the screen reader to read, and alt text should not be used on images that are only serving a decorative purpose on the slide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9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Reading Order and Slide Organization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How to edit your reading order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Go to a slide and click on any text frame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Click on the “Format” button at the top of the page </a:t>
            </a: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Click “Selection Pane” </a:t>
            </a:r>
          </a:p>
          <a:p>
            <a:endParaRPr lang="en-US" dirty="0"/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2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Here </a:t>
            </a:r>
            <a:r>
              <a:rPr lang="en-US" spc="-15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</a:t>
            </a:r>
            <a:r>
              <a:rPr lang="en-US" spc="-3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 will</a:t>
            </a:r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be able to rearrange the reading order and double check for titles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1026" name="Picture 2" descr="Screenshot of a Microsoft Powerpoint top navigation ribbon, indicating where the &quot;Selection Pane&quot; button in the upper right corner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4100" y="1996281"/>
            <a:ext cx="7543800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Reading Order and Slide Organization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511313"/>
            <a:ext cx="6056086" cy="2485118"/>
          </a:xfrm>
        </p:spPr>
        <p:txBody>
          <a:bodyPr/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Reading Order is from bottom to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top</a:t>
            </a:r>
          </a:p>
          <a:p>
            <a:pPr fontAlgn="base"/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Z-axis layer is also controlled here, unfortunately</a:t>
            </a:r>
          </a:p>
          <a:p>
            <a:endParaRPr lang="en-US" dirty="0"/>
          </a:p>
        </p:txBody>
      </p:sp>
      <p:pic>
        <p:nvPicPr>
          <p:cNvPr id="2050" name="Picture 2" descr="Screenshot of what the Microsoft PowerPoint Selection Pane feature looks like. Also showing four layers within the pane, including the Title, two frames and a textbox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4" y="2167190"/>
            <a:ext cx="4416426" cy="262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0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Slide Organization (cont.)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098" name="Picture 2" descr="image of a powerpoint slide with the main content placeholder and the title placeholder both selecte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31" y="1905635"/>
            <a:ext cx="653521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creenshot of selection pane for the powerpoint slide with the Title unhighlighted and the Textbox, frame inside with rounded corners and frame outside with pointed corners all highlighted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65" y="2103120"/>
            <a:ext cx="3837160" cy="211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Slide Organization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fontAlgn="base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Be considerate of content and layers</a:t>
            </a:r>
          </a:p>
          <a:p>
            <a:pPr fontAlgn="base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Consider flattening or redesigning images</a:t>
            </a:r>
          </a:p>
          <a:p>
            <a:endParaRPr lang="en-US" dirty="0"/>
          </a:p>
        </p:txBody>
      </p:sp>
      <p:pic>
        <p:nvPicPr>
          <p:cNvPr id="3074" name="Picture 2" descr="Screenshot of a green powerpoinnt slide with a large gray text box stating &quot;Mind your reading order&quot;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223" y="2917597"/>
            <a:ext cx="5768339" cy="367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creenshot of Selection Pane for the previous image of a power point slide indicating the Title, frame outside with pointed corners, frame inside with rounded corners and Textbox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585" y="3016251"/>
            <a:ext cx="3879215" cy="230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6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84275" y="365125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Slide Organization (cont.)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4275" y="1826581"/>
            <a:ext cx="9193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Flatten graphics to eliminate redundant bits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5122" name="Picture 2" descr="Screenshot of a green powerpoinnt slide with a large gray text box stating &quot;Mind your reading order&quot;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2653578"/>
            <a:ext cx="5913755" cy="381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lh3.googleusercontent.com/iXYj_spCK9yIyfP9Pd5IU3Kys1qA1phYXiKnlHUGcoUWxkVcAColXgb4ABGJHgH1y-4l0Q8zo4j6oUzxsiJIPyMNcQk20eEEXOV7f5JM1fsd6zmUKZJcr9ykyQBqXv52BMOdn0lCYn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65" y="2653578"/>
            <a:ext cx="4075208" cy="166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1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</p:spPr>
      </p:pic>
    </p:spTree>
    <p:extLst>
      <p:ext uri="{BB962C8B-B14F-4D97-AF65-F5344CB8AC3E}">
        <p14:creationId xmlns:p14="http://schemas.microsoft.com/office/powerpoint/2010/main" val="271872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Reading Order &amp; Slide Organization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Flow charts are ripe for these semantic choices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Reading Order &amp; Slide Organization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2050" name="Picture 2" descr="Example flow chart with arrows connecting 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67" y="1599239"/>
            <a:ext cx="2848880" cy="237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xample flowchart with arrows connecting text box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950" y="1497130"/>
            <a:ext cx="3724601" cy="249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xample flow chart with arrows connecting different coloered text box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986" y="1497130"/>
            <a:ext cx="3242249" cy="242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 screenshot of a selection pane. Each textbox is grouped with its colored bo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13" y="4025735"/>
            <a:ext cx="3234831" cy="282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8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Short Comings of Microsoft PowerPoint 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fontAlgn="base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On a Mac, the Selection Pane is incredibly hard to deal with, if possible try to find a PC to check all of your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PowerPoints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you’ve made them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Groups of objects can become really rigid and hard to manipulate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 screen reader will only read the content in the “Presentation Mode”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9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Accessible face to face presentation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Be descriptive of graphics and charts 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Avoid phrasing such as “as you can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see”and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try to provide a short description of what you are describing 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This engages observers on multiple levels (senses) and both reinforces concepts and ensures access for some disability groups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Accessibility Hacks in PowerPoint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“Snipping” or screenshotting visuals or complicated flowcharts and adding alt text to describe the entire argument </a:t>
            </a:r>
          </a:p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Changin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 the semantic value of objects or elements in how they are named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Conclusion</a:t>
            </a:r>
            <a:endParaRPr lang="en-US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94" y="365125"/>
            <a:ext cx="334606" cy="622800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PowerPoints are one of the most common learning tools at Michigan State &amp; designing accessible lectures only improves the learning ability of all students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79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987</Words>
  <Application>Microsoft Office PowerPoint</Application>
  <PresentationFormat>Widescreen</PresentationFormat>
  <Paragraphs>138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Adobe Gothic Std B</vt:lpstr>
      <vt:lpstr>Arial</vt:lpstr>
      <vt:lpstr>Calibri</vt:lpstr>
      <vt:lpstr>Calibri Light</vt:lpstr>
      <vt:lpstr>Century Gothic</vt:lpstr>
      <vt:lpstr>Office Theme</vt:lpstr>
      <vt:lpstr>Making PowerPoints Accessible</vt:lpstr>
      <vt:lpstr>How AT reads an inaccessible PowerPoint</vt:lpstr>
      <vt:lpstr>Importance of PowerPoint Accessibility</vt:lpstr>
      <vt:lpstr>Importance of Titles </vt:lpstr>
      <vt:lpstr>Titles</vt:lpstr>
      <vt:lpstr>Importance of Alt Text </vt:lpstr>
      <vt:lpstr>Importance of Alt Text </vt:lpstr>
      <vt:lpstr>Understanding Visual Objects </vt:lpstr>
      <vt:lpstr>Alt Text </vt:lpstr>
      <vt:lpstr>Reading Order and Slide Organization</vt:lpstr>
      <vt:lpstr>Here you will be able to rearrange the reading order and double check for titles</vt:lpstr>
      <vt:lpstr>Reading Order and Slide Organization</vt:lpstr>
      <vt:lpstr>Slide Organization (cont.)</vt:lpstr>
      <vt:lpstr>Slide Organization </vt:lpstr>
      <vt:lpstr>Slide Organization (cont.)</vt:lpstr>
      <vt:lpstr>Reading Order &amp; Slide Organization</vt:lpstr>
      <vt:lpstr>Reading Order &amp; Slide Organization</vt:lpstr>
      <vt:lpstr>Short Comings of Microsoft PowerPoint </vt:lpstr>
      <vt:lpstr>Accessible face to face presentation</vt:lpstr>
      <vt:lpstr>Accessibility Hacks in PowerPoint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2016-11-29T17:39:40Z</dcterms:created>
  <dcterms:modified xsi:type="dcterms:W3CDTF">2016-11-30T21:21:24Z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