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5" r:id="rId1"/>
    <p:sldMasterId id="2147483666"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8393"/>
  </p:normalViewPr>
  <p:slideViewPr>
    <p:cSldViewPr snapToGrid="0" snapToObjects="1">
      <p:cViewPr varScale="1">
        <p:scale>
          <a:sx n="84" d="100"/>
          <a:sy n="84" d="100"/>
        </p:scale>
        <p:origin x="190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Shape 6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0" name="Shape 7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 name="Shape 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Image of termite infested floor joists, which is where our new DCAT accessibility internship lab is now located.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Shape 8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Shape 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
              <a:t>Image of students in our DCAT student lab. The accessibility culture at MSU is shifting to the point where, if our students find accessibility problems with software, and have the means to create awareness and make accessibility improvements to it.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Clr>
                <a:schemeClr val="dk1"/>
              </a:buClr>
              <a:buSzPct val="100000"/>
              <a:buFont typeface="Arial"/>
              <a:buNone/>
            </a:pPr>
            <a:endParaRPr>
              <a:solidFill>
                <a:schemeClr val="dk1"/>
              </a:solidFill>
            </a:endParaRPr>
          </a:p>
          <a:p>
            <a:pPr marL="457200" lvl="0" indent="-298450" rtl="0">
              <a:lnSpc>
                <a:spcPct val="115000"/>
              </a:lnSpc>
              <a:spcBef>
                <a:spcPts val="0"/>
              </a:spcBef>
              <a:buClr>
                <a:schemeClr val="dk1"/>
              </a:buClr>
              <a:buSzPct val="100000"/>
            </a:pPr>
            <a:r>
              <a:rPr lang="en">
                <a:solidFill>
                  <a:schemeClr val="dk1"/>
                </a:solidFill>
              </a:rPr>
              <a:t>How we do it. The vision/driving forces. </a:t>
            </a:r>
          </a:p>
          <a:p>
            <a:pPr marL="914400" lvl="1" indent="-298450" rtl="0">
              <a:lnSpc>
                <a:spcPct val="115000"/>
              </a:lnSpc>
              <a:spcBef>
                <a:spcPts val="0"/>
              </a:spcBef>
              <a:buClr>
                <a:schemeClr val="dk1"/>
              </a:buClr>
              <a:buSzPct val="100000"/>
              <a:buAutoNum type="alphaLcPeriod"/>
            </a:pPr>
            <a:r>
              <a:rPr lang="en">
                <a:solidFill>
                  <a:schemeClr val="dk1"/>
                </a:solidFill>
              </a:rPr>
              <a:t>Hiring</a:t>
            </a:r>
          </a:p>
          <a:p>
            <a:pPr marL="914400" lvl="1" indent="-298450" rtl="0">
              <a:lnSpc>
                <a:spcPct val="115000"/>
              </a:lnSpc>
              <a:spcBef>
                <a:spcPts val="0"/>
              </a:spcBef>
              <a:buClr>
                <a:schemeClr val="dk1"/>
              </a:buClr>
              <a:buSzPct val="100000"/>
              <a:buAutoNum type="alphaLcPeriod"/>
            </a:pPr>
            <a:r>
              <a:rPr lang="en">
                <a:solidFill>
                  <a:schemeClr val="dk1"/>
                </a:solidFill>
              </a:rPr>
              <a:t>training/development</a:t>
            </a:r>
          </a:p>
          <a:p>
            <a:pPr marL="457200" lvl="0" indent="-298450" rtl="0">
              <a:lnSpc>
                <a:spcPct val="115000"/>
              </a:lnSpc>
              <a:spcBef>
                <a:spcPts val="0"/>
              </a:spcBef>
              <a:buClr>
                <a:schemeClr val="dk1"/>
              </a:buClr>
              <a:buSzPct val="100000"/>
            </a:pPr>
            <a:r>
              <a:rPr lang="en">
                <a:solidFill>
                  <a:schemeClr val="dk1"/>
                </a:solidFill>
              </a:rPr>
              <a:t>Students teach each other.</a:t>
            </a:r>
          </a:p>
          <a:p>
            <a:pPr marL="457200" lvl="0" indent="-298450" rtl="0">
              <a:lnSpc>
                <a:spcPct val="115000"/>
              </a:lnSpc>
              <a:spcBef>
                <a:spcPts val="0"/>
              </a:spcBef>
              <a:buClr>
                <a:schemeClr val="dk1"/>
              </a:buClr>
              <a:buSzPct val="100000"/>
            </a:pPr>
            <a:r>
              <a:rPr lang="en">
                <a:solidFill>
                  <a:schemeClr val="dk1"/>
                </a:solidFill>
              </a:rPr>
              <a:t>Programs develop task list. </a:t>
            </a:r>
          </a:p>
          <a:p>
            <a:pPr marL="457200" lvl="0" indent="-298450" rtl="0">
              <a:lnSpc>
                <a:spcPct val="115000"/>
              </a:lnSpc>
              <a:spcBef>
                <a:spcPts val="0"/>
              </a:spcBef>
              <a:buClr>
                <a:schemeClr val="dk1"/>
              </a:buClr>
              <a:buSzPct val="100000"/>
            </a:pPr>
            <a:r>
              <a:rPr lang="en">
                <a:solidFill>
                  <a:schemeClr val="dk1"/>
                </a:solidFill>
              </a:rPr>
              <a:t>Management of student comes from us not the program.</a:t>
            </a:r>
          </a:p>
          <a:p>
            <a:pPr lvl="0" rtl="0">
              <a:lnSpc>
                <a:spcPct val="115000"/>
              </a:lnSpc>
              <a:spcBef>
                <a:spcPts val="0"/>
              </a:spcBef>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DCAT model very appealing to MSU Libraries for several reasons:</a:t>
            </a:r>
          </a:p>
          <a:p>
            <a:pPr marL="457200" lvl="0" indent="-228600" rtl="0">
              <a:spcBef>
                <a:spcPts val="0"/>
              </a:spcBef>
            </a:pPr>
            <a:r>
              <a:rPr lang="en"/>
              <a:t>Logistically: Heidi is getting ready to leave for maternity leave - there was really no one else at MSUL who could take over the management of these students. </a:t>
            </a:r>
          </a:p>
          <a:p>
            <a:pPr marL="457200" lvl="0" indent="-228600" rtl="0">
              <a:spcBef>
                <a:spcPts val="0"/>
              </a:spcBef>
            </a:pPr>
            <a:r>
              <a:rPr lang="en"/>
              <a:t>Technically: The technical accessibility knowledge at DCA surpasses what Heidi can offer. </a:t>
            </a:r>
          </a:p>
          <a:p>
            <a:pPr marL="914400" lvl="1" indent="-228600" rtl="0">
              <a:spcBef>
                <a:spcPts val="0"/>
              </a:spcBef>
            </a:pPr>
            <a:r>
              <a:rPr lang="en"/>
              <a:t>Training: DCAT will definitely be able to train MSUL students more efficiently/better in the future. </a:t>
            </a:r>
          </a:p>
          <a:p>
            <a:pPr marL="457200" lvl="0" indent="-228600">
              <a:spcBef>
                <a:spcPts val="0"/>
              </a:spcBef>
            </a:pPr>
            <a:r>
              <a:rPr lang="en"/>
              <a:t>Support: The Libraries really likes the idea of our two students working in an environment with other students working on accessibility for other colleges/departments/units. And having Nate and Phil there to ask questions to.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0" name="Shape 1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r>
              <a:rPr lang="en"/>
              <a:t>Image of one of our student consulting with a faculty member about the accessibility of their course.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6" name="Shape 10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lnSpc>
                <a:spcPct val="115000"/>
              </a:lnSpc>
              <a:spcBef>
                <a:spcPts val="0"/>
              </a:spcBef>
              <a:buNone/>
            </a:pPr>
            <a:endParaRPr/>
          </a:p>
          <a:p>
            <a:pPr lvl="0" rt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600" cy="2052600"/>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600"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600"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600"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900"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600" cy="5727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5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200"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200"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100"/>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600"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600"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53"/>
        <p:cNvGrpSpPr/>
        <p:nvPr/>
      </p:nvGrpSpPr>
      <p:grpSpPr>
        <a:xfrm>
          <a:off x="0" y="0"/>
          <a:ext cx="0" cy="0"/>
          <a:chOff x="0" y="0"/>
          <a:chExt cx="0" cy="0"/>
        </a:xfrm>
      </p:grpSpPr>
      <p:sp>
        <p:nvSpPr>
          <p:cNvPr id="54" name="Shape 54"/>
          <p:cNvSpPr txBox="1">
            <a:spLocks noGrp="1"/>
          </p:cNvSpPr>
          <p:nvPr>
            <p:ph type="subTitle" idx="1"/>
          </p:nvPr>
        </p:nvSpPr>
        <p:spPr>
          <a:xfrm>
            <a:off x="685800" y="2840053"/>
            <a:ext cx="7772400" cy="784800"/>
          </a:xfrm>
          <a:prstGeom prst="rect">
            <a:avLst/>
          </a:prstGeom>
        </p:spPr>
        <p:txBody>
          <a:bodyPr lIns="91425" tIns="91425" rIns="91425" bIns="91425" anchor="t" anchorCtr="0"/>
          <a:lstStyle>
            <a:lvl1pPr lvl="0" algn="ctr" rtl="0">
              <a:spcBef>
                <a:spcPts val="0"/>
              </a:spcBef>
              <a:buClr>
                <a:schemeClr val="lt2"/>
              </a:buClr>
              <a:buNone/>
              <a:defRPr>
                <a:solidFill>
                  <a:schemeClr val="lt2"/>
                </a:solidFill>
              </a:defRPr>
            </a:lvl1pPr>
            <a:lvl2pPr lvl="1" algn="ctr" rtl="0">
              <a:spcBef>
                <a:spcPts val="0"/>
              </a:spcBef>
              <a:buClr>
                <a:schemeClr val="lt2"/>
              </a:buClr>
              <a:buSzPct val="100000"/>
              <a:buNone/>
              <a:defRPr sz="3000">
                <a:solidFill>
                  <a:schemeClr val="lt2"/>
                </a:solidFill>
              </a:defRPr>
            </a:lvl2pPr>
            <a:lvl3pPr lvl="2" algn="ctr" rtl="0">
              <a:spcBef>
                <a:spcPts val="0"/>
              </a:spcBef>
              <a:buClr>
                <a:schemeClr val="lt2"/>
              </a:buClr>
              <a:buSzPct val="100000"/>
              <a:buNone/>
              <a:defRPr sz="3000">
                <a:solidFill>
                  <a:schemeClr val="lt2"/>
                </a:solidFill>
              </a:defRPr>
            </a:lvl3pPr>
            <a:lvl4pPr lvl="3" algn="ctr" rtl="0">
              <a:spcBef>
                <a:spcPts val="0"/>
              </a:spcBef>
              <a:buClr>
                <a:schemeClr val="lt2"/>
              </a:buClr>
              <a:buSzPct val="100000"/>
              <a:buNone/>
              <a:defRPr sz="3000">
                <a:solidFill>
                  <a:schemeClr val="lt2"/>
                </a:solidFill>
              </a:defRPr>
            </a:lvl4pPr>
            <a:lvl5pPr lvl="4" algn="ctr" rtl="0">
              <a:spcBef>
                <a:spcPts val="0"/>
              </a:spcBef>
              <a:buClr>
                <a:schemeClr val="lt2"/>
              </a:buClr>
              <a:buSzPct val="100000"/>
              <a:buNone/>
              <a:defRPr sz="3000">
                <a:solidFill>
                  <a:schemeClr val="lt2"/>
                </a:solidFill>
              </a:defRPr>
            </a:lvl5pPr>
            <a:lvl6pPr lvl="5" algn="ctr" rtl="0">
              <a:spcBef>
                <a:spcPts val="0"/>
              </a:spcBef>
              <a:buClr>
                <a:schemeClr val="lt2"/>
              </a:buClr>
              <a:buSzPct val="100000"/>
              <a:buNone/>
              <a:defRPr sz="3000">
                <a:solidFill>
                  <a:schemeClr val="lt2"/>
                </a:solidFill>
              </a:defRPr>
            </a:lvl6pPr>
            <a:lvl7pPr lvl="6" algn="ctr" rtl="0">
              <a:spcBef>
                <a:spcPts val="0"/>
              </a:spcBef>
              <a:buClr>
                <a:schemeClr val="lt2"/>
              </a:buClr>
              <a:buSzPct val="100000"/>
              <a:buNone/>
              <a:defRPr sz="3000">
                <a:solidFill>
                  <a:schemeClr val="lt2"/>
                </a:solidFill>
              </a:defRPr>
            </a:lvl7pPr>
            <a:lvl8pPr lvl="7" algn="ctr" rtl="0">
              <a:spcBef>
                <a:spcPts val="0"/>
              </a:spcBef>
              <a:buClr>
                <a:schemeClr val="lt2"/>
              </a:buClr>
              <a:buSzPct val="100000"/>
              <a:buNone/>
              <a:defRPr sz="3000">
                <a:solidFill>
                  <a:schemeClr val="lt2"/>
                </a:solidFill>
              </a:defRPr>
            </a:lvl8pPr>
            <a:lvl9pPr lvl="8" algn="ctr" rtl="0">
              <a:spcBef>
                <a:spcPts val="0"/>
              </a:spcBef>
              <a:buClr>
                <a:schemeClr val="lt2"/>
              </a:buClr>
              <a:buSzPct val="100000"/>
              <a:buNone/>
              <a:defRPr sz="3000">
                <a:solidFill>
                  <a:schemeClr val="lt2"/>
                </a:solidFill>
              </a:defRPr>
            </a:lvl9pPr>
          </a:lstStyle>
          <a:p>
            <a:endParaRPr/>
          </a:p>
        </p:txBody>
      </p:sp>
      <p:sp>
        <p:nvSpPr>
          <p:cNvPr id="55" name="Shape 55"/>
          <p:cNvSpPr txBox="1">
            <a:spLocks noGrp="1"/>
          </p:cNvSpPr>
          <p:nvPr>
            <p:ph type="ctrTitle"/>
          </p:nvPr>
        </p:nvSpPr>
        <p:spPr>
          <a:xfrm>
            <a:off x="685800" y="1583342"/>
            <a:ext cx="7772400" cy="1159800"/>
          </a:xfrm>
          <a:prstGeom prst="rect">
            <a:avLst/>
          </a:prstGeom>
        </p:spPr>
        <p:txBody>
          <a:bodyPr lIns="91425" tIns="91425" rIns="91425" bIns="91425" anchor="b" anchorCtr="0"/>
          <a:lstStyle>
            <a:lvl1pPr lvl="0" algn="ctr" rtl="0">
              <a:spcBef>
                <a:spcPts val="0"/>
              </a:spcBef>
              <a:buSzPct val="100000"/>
              <a:defRPr sz="4800"/>
            </a:lvl1pPr>
            <a:lvl2pPr lvl="1" algn="ctr" rtl="0">
              <a:spcBef>
                <a:spcPts val="0"/>
              </a:spcBef>
              <a:buSzPct val="100000"/>
              <a:defRPr sz="4800"/>
            </a:lvl2pPr>
            <a:lvl3pPr lvl="2" algn="ctr" rtl="0">
              <a:spcBef>
                <a:spcPts val="0"/>
              </a:spcBef>
              <a:buSzPct val="100000"/>
              <a:defRPr sz="4800"/>
            </a:lvl3pPr>
            <a:lvl4pPr lvl="3" algn="ctr" rtl="0">
              <a:spcBef>
                <a:spcPts val="0"/>
              </a:spcBef>
              <a:buSzPct val="100000"/>
              <a:defRPr sz="4800"/>
            </a:lvl4pPr>
            <a:lvl5pPr lvl="4" algn="ctr" rtl="0">
              <a:spcBef>
                <a:spcPts val="0"/>
              </a:spcBef>
              <a:buSzPct val="100000"/>
              <a:defRPr sz="4800"/>
            </a:lvl5pPr>
            <a:lvl6pPr lvl="5" algn="ctr" rtl="0">
              <a:spcBef>
                <a:spcPts val="0"/>
              </a:spcBef>
              <a:buSzPct val="100000"/>
              <a:defRPr sz="4800"/>
            </a:lvl6pPr>
            <a:lvl7pPr lvl="6" algn="ctr" rtl="0">
              <a:spcBef>
                <a:spcPts val="0"/>
              </a:spcBef>
              <a:buSzPct val="100000"/>
              <a:defRPr sz="4800"/>
            </a:lvl7pPr>
            <a:lvl8pPr lvl="7" algn="ctr" rtl="0">
              <a:spcBef>
                <a:spcPts val="0"/>
              </a:spcBef>
              <a:buSzPct val="100000"/>
              <a:defRPr sz="4800"/>
            </a:lvl8pPr>
            <a:lvl9pPr lvl="8" algn="ctr" rtl="0">
              <a:spcBef>
                <a:spcPts val="0"/>
              </a:spcBef>
              <a:buSzPct val="100000"/>
              <a:defRPr sz="48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58" name="Shape 58"/>
          <p:cNvSpPr txBox="1">
            <a:spLocks noGrp="1"/>
          </p:cNvSpPr>
          <p:nvPr>
            <p:ph type="body" idx="1"/>
          </p:nvPr>
        </p:nvSpPr>
        <p:spPr>
          <a:xfrm>
            <a:off x="457200" y="1200150"/>
            <a:ext cx="82296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59"/>
        <p:cNvGrpSpPr/>
        <p:nvPr/>
      </p:nvGrpSpPr>
      <p:grpSpPr>
        <a:xfrm>
          <a:off x="0" y="0"/>
          <a:ext cx="0" cy="0"/>
          <a:chOff x="0" y="0"/>
          <a:chExt cx="0" cy="0"/>
        </a:xfrm>
      </p:grpSpPr>
      <p:sp>
        <p:nvSpPr>
          <p:cNvPr id="60" name="Shape 60"/>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1" name="Shape 61"/>
          <p:cNvSpPr txBox="1">
            <a:spLocks noGrp="1"/>
          </p:cNvSpPr>
          <p:nvPr>
            <p:ph type="body" idx="1"/>
          </p:nvPr>
        </p:nvSpPr>
        <p:spPr>
          <a:xfrm>
            <a:off x="457200"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
        <p:nvSpPr>
          <p:cNvPr id="62" name="Shape 62"/>
          <p:cNvSpPr txBox="1">
            <a:spLocks noGrp="1"/>
          </p:cNvSpPr>
          <p:nvPr>
            <p:ph type="body" idx="2"/>
          </p:nvPr>
        </p:nvSpPr>
        <p:spPr>
          <a:xfrm>
            <a:off x="4692273" y="1200150"/>
            <a:ext cx="3994500" cy="3725700"/>
          </a:xfrm>
          <a:prstGeom prst="rect">
            <a:avLst/>
          </a:prstGeom>
        </p:spPr>
        <p:txBody>
          <a:bodyPr lIns="91425" tIns="91425" rIns="91425" bIns="91425" anchor="t"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457200" y="205978"/>
            <a:ext cx="8229600" cy="857400"/>
          </a:xfrm>
          <a:prstGeom prst="rect">
            <a:avLst/>
          </a:prstGeom>
        </p:spPr>
        <p:txBody>
          <a:bodyPr lIns="91425" tIns="91425" rIns="91425" bIns="91425" anchor="b" anchorCtr="0"/>
          <a:lstStyle>
            <a:lvl1pPr lvl="0" rtl="0">
              <a:spcBef>
                <a:spcPts val="0"/>
              </a:spcBef>
              <a:defRPr/>
            </a:lvl1pPr>
            <a:lvl2pPr lvl="1" rtl="0">
              <a:spcBef>
                <a:spcPts val="0"/>
              </a:spcBef>
              <a:defRPr/>
            </a:lvl2pPr>
            <a:lvl3pPr lvl="2" rtl="0">
              <a:spcBef>
                <a:spcPts val="0"/>
              </a:spcBef>
              <a:defRPr/>
            </a:lvl3pPr>
            <a:lvl4pPr lvl="3" rtl="0">
              <a:spcBef>
                <a:spcPts val="0"/>
              </a:spcBef>
              <a:defRPr/>
            </a:lvl4pPr>
            <a:lvl5pPr lvl="4" rtl="0">
              <a:spcBef>
                <a:spcPts val="0"/>
              </a:spcBef>
              <a:defRPr/>
            </a:lvl5pPr>
            <a:lvl6pPr lvl="5" rtl="0">
              <a:spcBef>
                <a:spcPts val="0"/>
              </a:spcBef>
              <a:defRPr/>
            </a:lvl6pPr>
            <a:lvl7pPr lvl="6" rtl="0">
              <a:spcBef>
                <a:spcPts val="0"/>
              </a:spcBef>
              <a:defRPr/>
            </a:lvl7pPr>
            <a:lvl8pPr lvl="7" rtl="0">
              <a:spcBef>
                <a:spcPts val="0"/>
              </a:spcBef>
              <a:defRPr/>
            </a:lvl8pPr>
            <a:lvl9pPr lvl="8" rtl="0">
              <a:spcBef>
                <a:spcPts val="0"/>
              </a:spcBef>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aption">
    <p:spTree>
      <p:nvGrpSpPr>
        <p:cNvPr id="1" name="Shape 65"/>
        <p:cNvGrpSpPr/>
        <p:nvPr/>
      </p:nvGrpSpPr>
      <p:grpSpPr>
        <a:xfrm>
          <a:off x="0" y="0"/>
          <a:ext cx="0" cy="0"/>
          <a:chOff x="0" y="0"/>
          <a:chExt cx="0" cy="0"/>
        </a:xfrm>
      </p:grpSpPr>
      <p:sp>
        <p:nvSpPr>
          <p:cNvPr id="66" name="Shape 66"/>
          <p:cNvSpPr txBox="1">
            <a:spLocks noGrp="1"/>
          </p:cNvSpPr>
          <p:nvPr>
            <p:ph type="body" idx="1"/>
          </p:nvPr>
        </p:nvSpPr>
        <p:spPr>
          <a:xfrm>
            <a:off x="457200" y="4406309"/>
            <a:ext cx="8229600" cy="519600"/>
          </a:xfrm>
          <a:prstGeom prst="rect">
            <a:avLst/>
          </a:prstGeom>
        </p:spPr>
        <p:txBody>
          <a:bodyPr lIns="91425" tIns="91425" rIns="91425" bIns="91425" anchor="t" anchorCtr="0"/>
          <a:lstStyle>
            <a:lvl1pPr lvl="0" algn="ctr" rtl="0">
              <a:spcBef>
                <a:spcPts val="0"/>
              </a:spcBef>
              <a:buSzPct val="100000"/>
              <a:buNone/>
              <a:defRPr sz="1800"/>
            </a:lvl1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theme" Target="../theme/theme2.xml"/><Relationship Id="rId8"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600" cy="572700"/>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600"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457200" y="205978"/>
            <a:ext cx="8229600" cy="857400"/>
          </a:xfrm>
          <a:prstGeom prst="rect">
            <a:avLst/>
          </a:prstGeom>
          <a:noFill/>
          <a:ln>
            <a:noFill/>
          </a:ln>
        </p:spPr>
        <p:txBody>
          <a:bodyPr lIns="91425" tIns="91425" rIns="91425" bIns="91425" anchor="b" anchorCtr="0"/>
          <a:lstStyle>
            <a:lvl1pPr lvl="0" rtl="0">
              <a:spcBef>
                <a:spcPts val="0"/>
              </a:spcBef>
              <a:buClr>
                <a:schemeClr val="lt1"/>
              </a:buClr>
              <a:buSzPct val="100000"/>
              <a:buNone/>
              <a:defRPr sz="3600" b="1">
                <a:solidFill>
                  <a:schemeClr val="lt1"/>
                </a:solidFill>
              </a:defRPr>
            </a:lvl1pPr>
            <a:lvl2pPr lvl="1" rtl="0">
              <a:spcBef>
                <a:spcPts val="0"/>
              </a:spcBef>
              <a:buClr>
                <a:schemeClr val="lt1"/>
              </a:buClr>
              <a:buSzPct val="100000"/>
              <a:buNone/>
              <a:defRPr sz="3600" b="1">
                <a:solidFill>
                  <a:schemeClr val="lt1"/>
                </a:solidFill>
              </a:defRPr>
            </a:lvl2pPr>
            <a:lvl3pPr lvl="2" rtl="0">
              <a:spcBef>
                <a:spcPts val="0"/>
              </a:spcBef>
              <a:buClr>
                <a:schemeClr val="lt1"/>
              </a:buClr>
              <a:buSzPct val="100000"/>
              <a:buNone/>
              <a:defRPr sz="3600" b="1">
                <a:solidFill>
                  <a:schemeClr val="lt1"/>
                </a:solidFill>
              </a:defRPr>
            </a:lvl3pPr>
            <a:lvl4pPr lvl="3" rtl="0">
              <a:spcBef>
                <a:spcPts val="0"/>
              </a:spcBef>
              <a:buClr>
                <a:schemeClr val="lt1"/>
              </a:buClr>
              <a:buSzPct val="100000"/>
              <a:buNone/>
              <a:defRPr sz="3600" b="1">
                <a:solidFill>
                  <a:schemeClr val="lt1"/>
                </a:solidFill>
              </a:defRPr>
            </a:lvl4pPr>
            <a:lvl5pPr lvl="4" rtl="0">
              <a:spcBef>
                <a:spcPts val="0"/>
              </a:spcBef>
              <a:buClr>
                <a:schemeClr val="lt1"/>
              </a:buClr>
              <a:buSzPct val="100000"/>
              <a:buNone/>
              <a:defRPr sz="3600" b="1">
                <a:solidFill>
                  <a:schemeClr val="lt1"/>
                </a:solidFill>
              </a:defRPr>
            </a:lvl5pPr>
            <a:lvl6pPr lvl="5" rtl="0">
              <a:spcBef>
                <a:spcPts val="0"/>
              </a:spcBef>
              <a:buClr>
                <a:schemeClr val="lt1"/>
              </a:buClr>
              <a:buSzPct val="100000"/>
              <a:buNone/>
              <a:defRPr sz="3600" b="1">
                <a:solidFill>
                  <a:schemeClr val="lt1"/>
                </a:solidFill>
              </a:defRPr>
            </a:lvl6pPr>
            <a:lvl7pPr lvl="6" rtl="0">
              <a:spcBef>
                <a:spcPts val="0"/>
              </a:spcBef>
              <a:buClr>
                <a:schemeClr val="lt1"/>
              </a:buClr>
              <a:buSzPct val="100000"/>
              <a:buNone/>
              <a:defRPr sz="3600" b="1">
                <a:solidFill>
                  <a:schemeClr val="lt1"/>
                </a:solidFill>
              </a:defRPr>
            </a:lvl7pPr>
            <a:lvl8pPr lvl="7" rtl="0">
              <a:spcBef>
                <a:spcPts val="0"/>
              </a:spcBef>
              <a:buClr>
                <a:schemeClr val="lt1"/>
              </a:buClr>
              <a:buSzPct val="100000"/>
              <a:buNone/>
              <a:defRPr sz="3600" b="1">
                <a:solidFill>
                  <a:schemeClr val="lt1"/>
                </a:solidFill>
              </a:defRPr>
            </a:lvl8pPr>
            <a:lvl9pPr lvl="8" rtl="0">
              <a:spcBef>
                <a:spcPts val="0"/>
              </a:spcBef>
              <a:buClr>
                <a:schemeClr val="lt1"/>
              </a:buClr>
              <a:buSzPct val="100000"/>
              <a:buNone/>
              <a:defRPr sz="3600" b="1">
                <a:solidFill>
                  <a:schemeClr val="lt1"/>
                </a:solidFill>
              </a:defRPr>
            </a:lvl9pPr>
          </a:lstStyle>
          <a:p>
            <a:endParaRPr/>
          </a:p>
        </p:txBody>
      </p:sp>
      <p:sp>
        <p:nvSpPr>
          <p:cNvPr id="52" name="Shape 52"/>
          <p:cNvSpPr txBox="1">
            <a:spLocks noGrp="1"/>
          </p:cNvSpPr>
          <p:nvPr>
            <p:ph type="body" idx="1"/>
          </p:nvPr>
        </p:nvSpPr>
        <p:spPr>
          <a:xfrm>
            <a:off x="457200" y="1200150"/>
            <a:ext cx="8229600" cy="3725700"/>
          </a:xfrm>
          <a:prstGeom prst="rect">
            <a:avLst/>
          </a:prstGeom>
          <a:noFill/>
          <a:ln>
            <a:noFill/>
          </a:ln>
        </p:spPr>
        <p:txBody>
          <a:bodyPr lIns="91425" tIns="91425" rIns="91425" bIns="91425" anchor="t" anchorCtr="0"/>
          <a:lstStyle>
            <a:lvl1pPr lvl="0" rtl="0">
              <a:spcBef>
                <a:spcPts val="600"/>
              </a:spcBef>
              <a:buClr>
                <a:schemeClr val="lt1"/>
              </a:buClr>
              <a:buSzPct val="100000"/>
              <a:defRPr sz="3000">
                <a:solidFill>
                  <a:schemeClr val="lt1"/>
                </a:solidFill>
              </a:defRPr>
            </a:lvl1pPr>
            <a:lvl2pPr lvl="1" rtl="0">
              <a:spcBef>
                <a:spcPts val="480"/>
              </a:spcBef>
              <a:buClr>
                <a:schemeClr val="lt1"/>
              </a:buClr>
              <a:buSzPct val="100000"/>
              <a:defRPr sz="2400">
                <a:solidFill>
                  <a:schemeClr val="lt1"/>
                </a:solidFill>
              </a:defRPr>
            </a:lvl2pPr>
            <a:lvl3pPr lvl="2" rtl="0">
              <a:spcBef>
                <a:spcPts val="480"/>
              </a:spcBef>
              <a:buClr>
                <a:schemeClr val="lt1"/>
              </a:buClr>
              <a:buSzPct val="100000"/>
              <a:defRPr sz="2400">
                <a:solidFill>
                  <a:schemeClr val="lt1"/>
                </a:solidFill>
              </a:defRPr>
            </a:lvl3pPr>
            <a:lvl4pPr lvl="3" rtl="0">
              <a:spcBef>
                <a:spcPts val="360"/>
              </a:spcBef>
              <a:buClr>
                <a:schemeClr val="lt1"/>
              </a:buClr>
              <a:buSzPct val="100000"/>
              <a:defRPr sz="1800">
                <a:solidFill>
                  <a:schemeClr val="lt1"/>
                </a:solidFill>
              </a:defRPr>
            </a:lvl4pPr>
            <a:lvl5pPr lvl="4" rtl="0">
              <a:spcBef>
                <a:spcPts val="360"/>
              </a:spcBef>
              <a:buClr>
                <a:schemeClr val="lt1"/>
              </a:buClr>
              <a:buSzPct val="100000"/>
              <a:defRPr sz="1800">
                <a:solidFill>
                  <a:schemeClr val="lt1"/>
                </a:solidFill>
              </a:defRPr>
            </a:lvl5pPr>
            <a:lvl6pPr lvl="5" rtl="0">
              <a:spcBef>
                <a:spcPts val="360"/>
              </a:spcBef>
              <a:buClr>
                <a:schemeClr val="lt1"/>
              </a:buClr>
              <a:buSzPct val="100000"/>
              <a:defRPr sz="1800">
                <a:solidFill>
                  <a:schemeClr val="lt1"/>
                </a:solidFill>
              </a:defRPr>
            </a:lvl6pPr>
            <a:lvl7pPr lvl="6" rtl="0">
              <a:spcBef>
                <a:spcPts val="360"/>
              </a:spcBef>
              <a:buClr>
                <a:schemeClr val="lt1"/>
              </a:buClr>
              <a:buSzPct val="100000"/>
              <a:defRPr sz="1800">
                <a:solidFill>
                  <a:schemeClr val="lt1"/>
                </a:solidFill>
              </a:defRPr>
            </a:lvl7pPr>
            <a:lvl8pPr lvl="7" rtl="0">
              <a:spcBef>
                <a:spcPts val="360"/>
              </a:spcBef>
              <a:buClr>
                <a:schemeClr val="lt1"/>
              </a:buClr>
              <a:buSzPct val="100000"/>
              <a:defRPr sz="1800">
                <a:solidFill>
                  <a:schemeClr val="lt1"/>
                </a:solidFill>
              </a:defRPr>
            </a:lvl8pPr>
            <a:lvl9pPr lvl="8" rtl="0">
              <a:spcBef>
                <a:spcPts val="360"/>
              </a:spcBef>
              <a:buClr>
                <a:schemeClr val="lt1"/>
              </a:buClr>
              <a:buSzPct val="100000"/>
              <a:defRPr sz="1800">
                <a:solidFill>
                  <a:schemeClr val="lt1"/>
                </a:solidFill>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hyperlink" Target="mailto:ne@msu.edu" TargetMode="External"/><Relationship Id="rId4" Type="http://schemas.openxmlformats.org/officeDocument/2006/relationships/hyperlink" Target="mailto:hschroed@mail.lib.msu.edu" TargetMode="External"/><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
        <p:cNvGrpSpPr/>
        <p:nvPr/>
      </p:nvGrpSpPr>
      <p:grpSpPr>
        <a:xfrm>
          <a:off x="0" y="0"/>
          <a:ext cx="0" cy="0"/>
          <a:chOff x="0" y="0"/>
          <a:chExt cx="0" cy="0"/>
        </a:xfrm>
      </p:grpSpPr>
      <p:sp>
        <p:nvSpPr>
          <p:cNvPr id="72" name="Shape 72"/>
          <p:cNvSpPr txBox="1"/>
          <p:nvPr/>
        </p:nvSpPr>
        <p:spPr>
          <a:xfrm>
            <a:off x="395650" y="393450"/>
            <a:ext cx="8349600" cy="3000000"/>
          </a:xfrm>
          <a:prstGeom prst="rect">
            <a:avLst/>
          </a:prstGeom>
          <a:noFill/>
          <a:ln>
            <a:noFill/>
          </a:ln>
        </p:spPr>
        <p:txBody>
          <a:bodyPr lIns="91425" tIns="91425" rIns="91425" bIns="91425" anchor="ctr" anchorCtr="0">
            <a:noAutofit/>
          </a:bodyPr>
          <a:lstStyle/>
          <a:p>
            <a:pPr lvl="0" algn="ctr" rtl="0">
              <a:spcBef>
                <a:spcPts val="0"/>
              </a:spcBef>
              <a:buNone/>
            </a:pPr>
            <a:r>
              <a:rPr lang="en" sz="2800" b="1" i="1">
                <a:latin typeface="Georgia"/>
                <a:ea typeface="Georgia"/>
                <a:cs typeface="Georgia"/>
                <a:sym typeface="Georgia"/>
              </a:rPr>
              <a:t>Why student accessibility teams are great! </a:t>
            </a:r>
          </a:p>
        </p:txBody>
      </p:sp>
      <p:sp>
        <p:nvSpPr>
          <p:cNvPr id="73" name="Shape 73"/>
          <p:cNvSpPr txBox="1"/>
          <p:nvPr/>
        </p:nvSpPr>
        <p:spPr>
          <a:xfrm>
            <a:off x="907525" y="2605125"/>
            <a:ext cx="7411500" cy="1836600"/>
          </a:xfrm>
          <a:prstGeom prst="rect">
            <a:avLst/>
          </a:prstGeom>
          <a:noFill/>
          <a:ln>
            <a:noFill/>
          </a:ln>
        </p:spPr>
        <p:txBody>
          <a:bodyPr lIns="91425" tIns="45700" rIns="91425" bIns="45700" anchor="t" anchorCtr="0">
            <a:noAutofit/>
          </a:bodyPr>
          <a:lstStyle/>
          <a:p>
            <a:pPr lvl="0" rtl="0">
              <a:lnSpc>
                <a:spcPct val="80000"/>
              </a:lnSpc>
              <a:spcBef>
                <a:spcPts val="336"/>
              </a:spcBef>
              <a:buNone/>
            </a:pPr>
            <a:r>
              <a:rPr lang="en" sz="1500">
                <a:highlight>
                  <a:srgbClr val="FFFFFF"/>
                </a:highlight>
              </a:rPr>
              <a:t>Nate Evans, Manager, MSU IT, Hub for Innovation at Michigan State University</a:t>
            </a:r>
          </a:p>
          <a:p>
            <a:pPr lvl="0" rtl="0">
              <a:lnSpc>
                <a:spcPct val="80000"/>
              </a:lnSpc>
              <a:spcBef>
                <a:spcPts val="336"/>
              </a:spcBef>
              <a:buNone/>
            </a:pPr>
            <a:r>
              <a:rPr lang="en" sz="1500">
                <a:highlight>
                  <a:srgbClr val="FFFFFF"/>
                </a:highlight>
              </a:rPr>
              <a:t>Phil Deaton, Web Accessibility Specialist and Instructor at Michigan State University</a:t>
            </a:r>
          </a:p>
          <a:p>
            <a:pPr lvl="0" rtl="0">
              <a:lnSpc>
                <a:spcPct val="80000"/>
              </a:lnSpc>
              <a:spcBef>
                <a:spcPts val="336"/>
              </a:spcBef>
              <a:buNone/>
            </a:pPr>
            <a:r>
              <a:rPr lang="en" sz="1500">
                <a:highlight>
                  <a:srgbClr val="FFFFFF"/>
                </a:highlight>
              </a:rPr>
              <a:t>Heidi Schroeder, Accessibility Coordinator at Michigan State University Libraries</a:t>
            </a:r>
          </a:p>
          <a:p>
            <a:pPr lvl="0" rtl="0">
              <a:lnSpc>
                <a:spcPct val="80000"/>
              </a:lnSpc>
              <a:spcBef>
                <a:spcPts val="336"/>
              </a:spcBef>
              <a:buNone/>
            </a:pPr>
            <a:r>
              <a:rPr lang="en" sz="1500">
                <a:highlight>
                  <a:srgbClr val="FFFFFF"/>
                </a:highlight>
              </a:rPr>
              <a:t>Josephine Foguth, Student Accessibility Intern at MSU Libraries</a:t>
            </a:r>
          </a:p>
          <a:p>
            <a:pPr lvl="0" rtl="0">
              <a:lnSpc>
                <a:spcPct val="80000"/>
              </a:lnSpc>
              <a:spcBef>
                <a:spcPts val="336"/>
              </a:spcBef>
              <a:buNone/>
            </a:pPr>
            <a:r>
              <a:rPr lang="en" sz="1500"/>
              <a:t>Irfan Mir, Web Accessibility Intern, MSU IT </a:t>
            </a:r>
          </a:p>
          <a:p>
            <a:pPr lvl="0" rtl="0">
              <a:lnSpc>
                <a:spcPct val="80000"/>
              </a:lnSpc>
              <a:spcBef>
                <a:spcPts val="336"/>
              </a:spcBef>
              <a:buNone/>
            </a:pPr>
            <a:r>
              <a:rPr lang="en" sz="1500"/>
              <a:t>Brian Flynn, Universal Design Intern, MSU IT </a:t>
            </a:r>
          </a:p>
          <a:p>
            <a:pPr lvl="0" rtl="0">
              <a:lnSpc>
                <a:spcPct val="80000"/>
              </a:lnSpc>
              <a:spcBef>
                <a:spcPts val="336"/>
              </a:spcBef>
              <a:buNone/>
            </a:pPr>
            <a:r>
              <a:rPr lang="en" sz="1500"/>
              <a:t>Rachel Wilcox, Universal Design Intern, Broad College of Business</a:t>
            </a:r>
          </a:p>
          <a:p>
            <a:pPr lvl="0" rtl="0">
              <a:lnSpc>
                <a:spcPct val="80000"/>
              </a:lnSpc>
              <a:spcBef>
                <a:spcPts val="336"/>
              </a:spcBef>
              <a:buNone/>
            </a:pPr>
            <a:r>
              <a:rPr lang="en" sz="1500"/>
              <a:t>Landie Berry, Student Accessibility Intern at MSU Libraries</a:t>
            </a:r>
          </a:p>
          <a:p>
            <a:pPr lvl="0" rtl="0">
              <a:lnSpc>
                <a:spcPct val="80000"/>
              </a:lnSpc>
              <a:spcBef>
                <a:spcPts val="336"/>
              </a:spcBef>
              <a:buNone/>
            </a:pPr>
            <a:endParaRPr sz="1500"/>
          </a:p>
          <a:p>
            <a:pPr lvl="0" rtl="0">
              <a:lnSpc>
                <a:spcPct val="80000"/>
              </a:lnSpc>
              <a:spcBef>
                <a:spcPts val="336"/>
              </a:spcBef>
              <a:buNone/>
            </a:pPr>
            <a:endParaRPr sz="15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77"/>
        <p:cNvGrpSpPr/>
        <p:nvPr/>
      </p:nvGrpSpPr>
      <p:grpSpPr>
        <a:xfrm>
          <a:off x="0" y="0"/>
          <a:ext cx="0" cy="0"/>
          <a:chOff x="0" y="0"/>
          <a:chExt cx="0" cy="0"/>
        </a:xfrm>
      </p:grpSpPr>
      <p:pic>
        <p:nvPicPr>
          <p:cNvPr id="78" name="Shape 78"/>
          <p:cNvPicPr preferRelativeResize="0"/>
          <p:nvPr/>
        </p:nvPicPr>
        <p:blipFill>
          <a:blip r:embed="rId3">
            <a:alphaModFix/>
          </a:blip>
          <a:stretch>
            <a:fillRect/>
          </a:stretch>
        </p:blipFill>
        <p:spPr>
          <a:xfrm>
            <a:off x="2330750" y="-569900"/>
            <a:ext cx="4368872" cy="582517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Shape 83"/>
          <p:cNvPicPr preferRelativeResize="0"/>
          <p:nvPr/>
        </p:nvPicPr>
        <p:blipFill>
          <a:blip r:embed="rId3">
            <a:alphaModFix amt="78000"/>
          </a:blip>
          <a:stretch>
            <a:fillRect/>
          </a:stretch>
        </p:blipFill>
        <p:spPr>
          <a:xfrm>
            <a:off x="0" y="-697350"/>
            <a:ext cx="9144001" cy="6858001"/>
          </a:xfrm>
          <a:prstGeom prst="rect">
            <a:avLst/>
          </a:prstGeom>
          <a:noFill/>
          <a:ln>
            <a:noFill/>
          </a:ln>
        </p:spPr>
      </p:pic>
      <p:sp>
        <p:nvSpPr>
          <p:cNvPr id="2" name="Rectangle 1"/>
          <p:cNvSpPr/>
          <p:nvPr/>
        </p:nvSpPr>
        <p:spPr>
          <a:xfrm>
            <a:off x="560867" y="3200401"/>
            <a:ext cx="7604938" cy="606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78465" y="3767476"/>
            <a:ext cx="7793665" cy="606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Shape 84"/>
          <p:cNvSpPr txBox="1"/>
          <p:nvPr/>
        </p:nvSpPr>
        <p:spPr>
          <a:xfrm>
            <a:off x="560867" y="2527050"/>
            <a:ext cx="8001000" cy="3000000"/>
          </a:xfrm>
          <a:prstGeom prst="rect">
            <a:avLst/>
          </a:prstGeom>
          <a:noFill/>
          <a:ln>
            <a:noFill/>
          </a:ln>
        </p:spPr>
        <p:txBody>
          <a:bodyPr lIns="91425" tIns="91425" rIns="91425" bIns="91425" anchor="ctr" anchorCtr="0">
            <a:noAutofit/>
          </a:bodyPr>
          <a:lstStyle/>
          <a:p>
            <a:pPr lvl="0">
              <a:spcBef>
                <a:spcPts val="0"/>
              </a:spcBef>
              <a:buClr>
                <a:schemeClr val="dk1"/>
              </a:buClr>
              <a:buSzPct val="30555"/>
              <a:buFont typeface="Arial"/>
              <a:buNone/>
            </a:pPr>
            <a:r>
              <a:rPr lang="en" sz="3600" i="1" dirty="0">
                <a:solidFill>
                  <a:schemeClr val="dk1"/>
                </a:solidFill>
                <a:latin typeface="Georgia"/>
                <a:ea typeface="Georgia"/>
                <a:cs typeface="Georgia"/>
                <a:sym typeface="Georgia"/>
              </a:rPr>
              <a:t>“Yeah, it is a super cool app, but it’s inaccessible. I can’t recommend it...” </a:t>
            </a:r>
          </a:p>
          <a:p>
            <a:pPr lvl="0" rtl="0">
              <a:spcBef>
                <a:spcPts val="0"/>
              </a:spcBef>
              <a:buNone/>
            </a:pPr>
            <a:endParaRPr sz="3600" i="1" dirty="0">
              <a:highlight>
                <a:srgbClr val="FFFFFF"/>
              </a:highlight>
              <a:latin typeface="Georgia"/>
              <a:ea typeface="Georgia"/>
              <a:cs typeface="Georgia"/>
              <a:sym typeface="Georgi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The model in MSU IT - Web, Courses, Products</a:t>
            </a:r>
          </a:p>
        </p:txBody>
      </p:sp>
      <p:sp>
        <p:nvSpPr>
          <p:cNvPr id="90" name="Shape 90"/>
          <p:cNvSpPr txBox="1">
            <a:spLocks noGrp="1"/>
          </p:cNvSpPr>
          <p:nvPr>
            <p:ph type="body" idx="1"/>
          </p:nvPr>
        </p:nvSpPr>
        <p:spPr>
          <a:xfrm>
            <a:off x="311700" y="1152475"/>
            <a:ext cx="3838200" cy="3416400"/>
          </a:xfrm>
          <a:prstGeom prst="rect">
            <a:avLst/>
          </a:prstGeom>
        </p:spPr>
        <p:txBody>
          <a:bodyPr lIns="91425" tIns="91425" rIns="91425" bIns="91425" anchor="t" anchorCtr="0">
            <a:noAutofit/>
          </a:bodyPr>
          <a:lstStyle/>
          <a:p>
            <a:pPr lvl="0">
              <a:spcBef>
                <a:spcPts val="0"/>
              </a:spcBef>
              <a:buNone/>
            </a:pPr>
            <a:r>
              <a:rPr lang="en" sz="1700" dirty="0"/>
              <a:t>A huge amount of work needs to be done to create a more accessible campus</a:t>
            </a:r>
          </a:p>
          <a:p>
            <a:pPr lvl="0">
              <a:spcBef>
                <a:spcPts val="0"/>
              </a:spcBef>
              <a:buNone/>
            </a:pPr>
            <a:r>
              <a:rPr lang="en" sz="1700" dirty="0"/>
              <a:t>Our goal is to create advocates in the university system</a:t>
            </a:r>
          </a:p>
          <a:p>
            <a:pPr marL="514350" lvl="0" indent="-285750" rtl="0">
              <a:spcBef>
                <a:spcPts val="0"/>
              </a:spcBef>
              <a:buFont typeface="Arial" charset="0"/>
              <a:buChar char="•"/>
            </a:pPr>
            <a:r>
              <a:rPr lang="en" sz="1700" dirty="0"/>
              <a:t>Faculty, staff, administrators, and students</a:t>
            </a:r>
          </a:p>
          <a:p>
            <a:pPr lvl="0" rtl="0">
              <a:spcBef>
                <a:spcPts val="0"/>
              </a:spcBef>
              <a:buNone/>
            </a:pPr>
            <a:r>
              <a:rPr lang="en" sz="1700" dirty="0"/>
              <a:t>Students teach each other</a:t>
            </a:r>
            <a:br>
              <a:rPr lang="en" sz="1700" dirty="0"/>
            </a:br>
            <a:r>
              <a:rPr lang="en" sz="1700" dirty="0"/>
              <a:t>Departments provide funds</a:t>
            </a:r>
            <a:br>
              <a:rPr lang="en" sz="1700" dirty="0"/>
            </a:br>
            <a:r>
              <a:rPr lang="en" sz="1700" dirty="0"/>
              <a:t>We interview/hire/manage students</a:t>
            </a:r>
          </a:p>
        </p:txBody>
      </p:sp>
      <p:pic>
        <p:nvPicPr>
          <p:cNvPr id="91" name="Shape 91"/>
          <p:cNvPicPr preferRelativeResize="0"/>
          <p:nvPr/>
        </p:nvPicPr>
        <p:blipFill rotWithShape="1">
          <a:blip r:embed="rId3">
            <a:alphaModFix/>
          </a:blip>
          <a:srcRect t="16592" b="23094"/>
          <a:stretch/>
        </p:blipFill>
        <p:spPr>
          <a:xfrm>
            <a:off x="5316574" y="1309550"/>
            <a:ext cx="2893199" cy="31022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From a MSU Academic Unit’s Perspective...</a:t>
            </a:r>
          </a:p>
        </p:txBody>
      </p:sp>
      <p:sp>
        <p:nvSpPr>
          <p:cNvPr id="97" name="Shape 9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dirty="0"/>
              <a:t>MSU </a:t>
            </a:r>
            <a:r>
              <a:rPr lang="en" dirty="0" smtClean="0"/>
              <a:t>Libraries:</a:t>
            </a:r>
            <a:endParaRPr lang="en-US" dirty="0" smtClean="0"/>
          </a:p>
          <a:p>
            <a:pPr lvl="0">
              <a:spcBef>
                <a:spcPts val="0"/>
              </a:spcBef>
              <a:buNone/>
            </a:pPr>
            <a:r>
              <a:rPr lang="en" dirty="0" smtClean="0"/>
              <a:t>Has </a:t>
            </a:r>
            <a:r>
              <a:rPr lang="en" dirty="0"/>
              <a:t>both EIT to test and tons of content to remediate/make more accessible. </a:t>
            </a:r>
            <a:r>
              <a:rPr lang="en" dirty="0" smtClean="0"/>
              <a:t>Hired two</a:t>
            </a:r>
            <a:r>
              <a:rPr lang="en-US" dirty="0"/>
              <a:t> </a:t>
            </a:r>
            <a:r>
              <a:rPr lang="en" dirty="0" smtClean="0"/>
              <a:t>accessibility </a:t>
            </a:r>
            <a:r>
              <a:rPr lang="en" dirty="0"/>
              <a:t>students in Spring ‘16. </a:t>
            </a:r>
          </a:p>
          <a:p>
            <a:pPr marL="914400" lvl="1" indent="-342900" rtl="0">
              <a:spcBef>
                <a:spcPts val="0"/>
              </a:spcBef>
              <a:buSzPct val="100000"/>
              <a:buFont typeface="Arial" charset="0"/>
              <a:buChar char="•"/>
            </a:pPr>
            <a:r>
              <a:rPr lang="en" sz="1600" dirty="0"/>
              <a:t>Primary staff member intending to manage students left Libraries.</a:t>
            </a:r>
          </a:p>
          <a:p>
            <a:pPr marL="914400" lvl="1" indent="-342900" rtl="0">
              <a:spcBef>
                <a:spcPts val="0"/>
              </a:spcBef>
              <a:buSzPct val="100000"/>
              <a:buFont typeface="Arial" charset="0"/>
              <a:buChar char="•"/>
            </a:pPr>
            <a:r>
              <a:rPr lang="en" sz="1600" dirty="0"/>
              <a:t>Libraries’ Accessibility Coordinator very busy (&amp; getting ready for maternity leave).</a:t>
            </a:r>
          </a:p>
          <a:p>
            <a:pPr marL="914400" lvl="1" indent="-342900">
              <a:spcBef>
                <a:spcPts val="0"/>
              </a:spcBef>
              <a:buSzPct val="100000"/>
              <a:buFont typeface="Arial" charset="0"/>
              <a:buChar char="•"/>
            </a:pPr>
            <a:r>
              <a:rPr lang="en" sz="1600" dirty="0"/>
              <a:t>“Transferred” students to DCAT in November ‘16.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pic>
        <p:nvPicPr>
          <p:cNvPr id="102" name="Shape 102"/>
          <p:cNvPicPr preferRelativeResize="0"/>
          <p:nvPr/>
        </p:nvPicPr>
        <p:blipFill>
          <a:blip r:embed="rId3">
            <a:alphaModFix amt="78000"/>
          </a:blip>
          <a:stretch>
            <a:fillRect/>
          </a:stretch>
        </p:blipFill>
        <p:spPr>
          <a:xfrm rot="-1477345">
            <a:off x="26795" y="-1622993"/>
            <a:ext cx="8297326" cy="11063123"/>
          </a:xfrm>
          <a:prstGeom prst="rect">
            <a:avLst/>
          </a:prstGeom>
          <a:noFill/>
          <a:ln>
            <a:noFill/>
          </a:ln>
        </p:spPr>
      </p:pic>
      <p:sp>
        <p:nvSpPr>
          <p:cNvPr id="103" name="Shape 103"/>
          <p:cNvSpPr txBox="1">
            <a:spLocks noGrp="1"/>
          </p:cNvSpPr>
          <p:nvPr>
            <p:ph type="body" idx="1"/>
          </p:nvPr>
        </p:nvSpPr>
        <p:spPr>
          <a:xfrm>
            <a:off x="5239500" y="368125"/>
            <a:ext cx="3838200" cy="3416400"/>
          </a:xfrm>
          <a:prstGeom prst="rect">
            <a:avLst/>
          </a:prstGeom>
          <a:noFill/>
        </p:spPr>
        <p:txBody>
          <a:bodyPr lIns="91425" tIns="91425" rIns="91425" bIns="91425" anchor="t" anchorCtr="0">
            <a:noAutofit/>
          </a:bodyPr>
          <a:lstStyle/>
          <a:p>
            <a:pPr marL="457200" lvl="0" indent="-381000" rtl="0">
              <a:spcBef>
                <a:spcPts val="0"/>
              </a:spcBef>
              <a:buClr>
                <a:srgbClr val="000000"/>
              </a:buClr>
              <a:buSzPct val="100000"/>
              <a:buFont typeface="Arial" charset="0"/>
              <a:buChar char="•"/>
            </a:pPr>
            <a:r>
              <a:rPr lang="en" sz="2000" i="1" dirty="0">
                <a:solidFill>
                  <a:srgbClr val="000000"/>
                </a:solidFill>
                <a:highlight>
                  <a:srgbClr val="FFFFFF"/>
                </a:highlight>
                <a:latin typeface="Georgia" charset="0"/>
                <a:ea typeface="Georgia" charset="0"/>
                <a:cs typeface="Georgia" charset="0"/>
              </a:rPr>
              <a:t>13 student employees</a:t>
            </a:r>
          </a:p>
          <a:p>
            <a:pPr marL="457200" lvl="0" indent="-381000" rtl="0">
              <a:spcBef>
                <a:spcPts val="0"/>
              </a:spcBef>
              <a:buClr>
                <a:srgbClr val="000000"/>
              </a:buClr>
              <a:buSzPct val="100000"/>
              <a:buFont typeface="Arial" charset="0"/>
              <a:buChar char="•"/>
            </a:pPr>
            <a:r>
              <a:rPr lang="en" sz="2000" i="1" dirty="0">
                <a:solidFill>
                  <a:srgbClr val="000000"/>
                </a:solidFill>
                <a:highlight>
                  <a:srgbClr val="FFFFFF"/>
                </a:highlight>
                <a:latin typeface="Georgia" charset="0"/>
                <a:ea typeface="Georgia" charset="0"/>
                <a:cs typeface="Georgia" charset="0"/>
              </a:rPr>
              <a:t>8 majors</a:t>
            </a:r>
          </a:p>
          <a:p>
            <a:pPr marL="457200" lvl="0" indent="-381000" rtl="0">
              <a:spcBef>
                <a:spcPts val="0"/>
              </a:spcBef>
              <a:buClr>
                <a:srgbClr val="000000"/>
              </a:buClr>
              <a:buSzPct val="100000"/>
              <a:buFont typeface="Arial" charset="0"/>
              <a:buChar char="•"/>
            </a:pPr>
            <a:r>
              <a:rPr lang="en" sz="2000" i="1" dirty="0">
                <a:solidFill>
                  <a:srgbClr val="000000"/>
                </a:solidFill>
                <a:highlight>
                  <a:srgbClr val="FFFFFF"/>
                </a:highlight>
                <a:latin typeface="Georgia" charset="0"/>
                <a:ea typeface="Georgia" charset="0"/>
                <a:cs typeface="Georgia" charset="0"/>
              </a:rPr>
              <a:t>Supporting over 35 colleges and departments</a:t>
            </a:r>
          </a:p>
          <a:p>
            <a:pPr marL="457200" lvl="0" indent="-381000" rtl="0">
              <a:spcBef>
                <a:spcPts val="0"/>
              </a:spcBef>
              <a:buClr>
                <a:srgbClr val="000000"/>
              </a:buClr>
              <a:buSzPct val="100000"/>
              <a:buFont typeface="Arial" charset="0"/>
              <a:buChar char="•"/>
            </a:pPr>
            <a:r>
              <a:rPr lang="en" sz="2000" i="1" dirty="0">
                <a:solidFill>
                  <a:srgbClr val="000000"/>
                </a:solidFill>
                <a:highlight>
                  <a:srgbClr val="FFFFFF"/>
                </a:highlight>
                <a:latin typeface="Georgia" charset="0"/>
                <a:ea typeface="Georgia" charset="0"/>
                <a:cs typeface="Georgia" charset="0"/>
              </a:rPr>
              <a:t>Freshmen - Senior</a:t>
            </a:r>
          </a:p>
          <a:p>
            <a:pPr marL="457200" lvl="0" indent="-381000" rtl="0">
              <a:spcBef>
                <a:spcPts val="0"/>
              </a:spcBef>
              <a:buClr>
                <a:srgbClr val="000000"/>
              </a:buClr>
              <a:buSzPct val="100000"/>
              <a:buFont typeface="Arial" charset="0"/>
              <a:buChar char="•"/>
            </a:pPr>
            <a:r>
              <a:rPr lang="en" sz="2000" i="1" dirty="0">
                <a:solidFill>
                  <a:srgbClr val="000000"/>
                </a:solidFill>
                <a:highlight>
                  <a:srgbClr val="FFFFFF"/>
                </a:highlight>
                <a:latin typeface="Georgia" charset="0"/>
                <a:ea typeface="Georgia" charset="0"/>
                <a:cs typeface="Georgia" charset="0"/>
              </a:rPr>
              <a:t>*Had never seen the original star wars movies before working with DCAT.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Student Panel </a:t>
            </a:r>
          </a:p>
        </p:txBody>
      </p:sp>
      <p:sp>
        <p:nvSpPr>
          <p:cNvPr id="109" name="Shape 109"/>
          <p:cNvSpPr txBox="1">
            <a:spLocks noGrp="1"/>
          </p:cNvSpPr>
          <p:nvPr>
            <p:ph type="body" idx="1"/>
          </p:nvPr>
        </p:nvSpPr>
        <p:spPr>
          <a:xfrm>
            <a:off x="311700" y="1152475"/>
            <a:ext cx="4735200" cy="3416400"/>
          </a:xfrm>
          <a:prstGeom prst="rect">
            <a:avLst/>
          </a:prstGeom>
        </p:spPr>
        <p:txBody>
          <a:bodyPr lIns="91425" tIns="91425" rIns="91425" bIns="91425" anchor="t" anchorCtr="0">
            <a:noAutofit/>
          </a:bodyPr>
          <a:lstStyle/>
          <a:p>
            <a:pPr marL="514350" lvl="0" indent="-285750" rtl="0">
              <a:spcBef>
                <a:spcPts val="0"/>
              </a:spcBef>
              <a:spcAft>
                <a:spcPts val="0"/>
              </a:spcAft>
              <a:buClr>
                <a:srgbClr val="434343"/>
              </a:buClr>
              <a:buFont typeface="Arial" charset="0"/>
              <a:buChar char="•"/>
            </a:pPr>
            <a:r>
              <a:rPr lang="en" dirty="0">
                <a:solidFill>
                  <a:srgbClr val="434343"/>
                </a:solidFill>
              </a:rPr>
              <a:t>What drew you into the position, and what was it like getting started?</a:t>
            </a:r>
          </a:p>
          <a:p>
            <a:pPr marL="514350" lvl="0" indent="-285750" rtl="0">
              <a:spcBef>
                <a:spcPts val="0"/>
              </a:spcBef>
              <a:spcAft>
                <a:spcPts val="0"/>
              </a:spcAft>
              <a:buClr>
                <a:srgbClr val="434343"/>
              </a:buClr>
              <a:buFont typeface="Arial" charset="0"/>
              <a:buChar char="•"/>
            </a:pPr>
            <a:r>
              <a:rPr lang="en" dirty="0">
                <a:solidFill>
                  <a:srgbClr val="434343"/>
                </a:solidFill>
              </a:rPr>
              <a:t>What was your training like/how did you get up to speed? </a:t>
            </a:r>
          </a:p>
          <a:p>
            <a:pPr marL="514350" lvl="0" indent="-285750" rtl="0">
              <a:spcBef>
                <a:spcPts val="0"/>
              </a:spcBef>
              <a:spcAft>
                <a:spcPts val="0"/>
              </a:spcAft>
              <a:buClr>
                <a:srgbClr val="434343"/>
              </a:buClr>
              <a:buFont typeface="Arial" charset="0"/>
              <a:buChar char="•"/>
            </a:pPr>
            <a:r>
              <a:rPr lang="en" dirty="0">
                <a:solidFill>
                  <a:srgbClr val="434343"/>
                </a:solidFill>
              </a:rPr>
              <a:t>What do you like most/least about working in the student lab?</a:t>
            </a:r>
          </a:p>
          <a:p>
            <a:pPr marL="514350" lvl="0" indent="-285750" rtl="0">
              <a:spcBef>
                <a:spcPts val="0"/>
              </a:spcBef>
              <a:spcAft>
                <a:spcPts val="0"/>
              </a:spcAft>
              <a:buClr>
                <a:srgbClr val="434343"/>
              </a:buClr>
              <a:buFont typeface="Arial" charset="0"/>
              <a:buChar char="•"/>
            </a:pPr>
            <a:r>
              <a:rPr lang="en" dirty="0">
                <a:solidFill>
                  <a:srgbClr val="434343"/>
                </a:solidFill>
              </a:rPr>
              <a:t>Why do you like being involved with accessibility or software/product improvements at MSU? </a:t>
            </a:r>
          </a:p>
        </p:txBody>
      </p:sp>
      <p:pic>
        <p:nvPicPr>
          <p:cNvPr id="110" name="Shape 110"/>
          <p:cNvPicPr preferRelativeResize="0"/>
          <p:nvPr/>
        </p:nvPicPr>
        <p:blipFill rotWithShape="1">
          <a:blip r:embed="rId3">
            <a:alphaModFix/>
          </a:blip>
          <a:srcRect l="33801"/>
          <a:stretch/>
        </p:blipFill>
        <p:spPr>
          <a:xfrm rot="-5400000">
            <a:off x="5276078" y="982114"/>
            <a:ext cx="3741520" cy="31792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rtl="0">
              <a:spcBef>
                <a:spcPts val="0"/>
              </a:spcBef>
              <a:buNone/>
            </a:pPr>
            <a:r>
              <a:rPr lang="en"/>
              <a:t>Student Panel, Continued </a:t>
            </a:r>
          </a:p>
        </p:txBody>
      </p:sp>
      <p:sp>
        <p:nvSpPr>
          <p:cNvPr id="116" name="Shape 116"/>
          <p:cNvSpPr txBox="1">
            <a:spLocks noGrp="1"/>
          </p:cNvSpPr>
          <p:nvPr>
            <p:ph type="body" idx="1"/>
          </p:nvPr>
        </p:nvSpPr>
        <p:spPr>
          <a:xfrm>
            <a:off x="311700" y="1152475"/>
            <a:ext cx="4735200" cy="3416400"/>
          </a:xfrm>
          <a:prstGeom prst="rect">
            <a:avLst/>
          </a:prstGeom>
        </p:spPr>
        <p:txBody>
          <a:bodyPr lIns="91425" tIns="91425" rIns="91425" bIns="91425" anchor="t" anchorCtr="0">
            <a:noAutofit/>
          </a:bodyPr>
          <a:lstStyle/>
          <a:p>
            <a:pPr marL="514350" lvl="0" indent="-285750" rtl="0">
              <a:spcBef>
                <a:spcPts val="0"/>
              </a:spcBef>
              <a:buClr>
                <a:srgbClr val="434343"/>
              </a:buClr>
              <a:buFont typeface="Arial" charset="0"/>
              <a:buChar char="•"/>
            </a:pPr>
            <a:r>
              <a:rPr lang="en" dirty="0">
                <a:solidFill>
                  <a:srgbClr val="434343"/>
                </a:solidFill>
              </a:rPr>
              <a:t>What has been one of the biggest project challenges that you have worked </a:t>
            </a:r>
            <a:r>
              <a:rPr lang="en" dirty="0" smtClean="0">
                <a:solidFill>
                  <a:srgbClr val="434343"/>
                </a:solidFill>
              </a:rPr>
              <a:t>on?</a:t>
            </a:r>
            <a:endParaRPr lang="en-US" dirty="0" smtClean="0">
              <a:solidFill>
                <a:srgbClr val="434343"/>
              </a:solidFill>
            </a:endParaRPr>
          </a:p>
          <a:p>
            <a:pPr marL="514350" lvl="0" indent="-285750" rtl="0">
              <a:spcBef>
                <a:spcPts val="0"/>
              </a:spcBef>
              <a:buClr>
                <a:srgbClr val="434343"/>
              </a:buClr>
              <a:buFont typeface="Arial" charset="0"/>
              <a:buChar char="•"/>
            </a:pPr>
            <a:r>
              <a:rPr lang="en" dirty="0" smtClean="0">
                <a:solidFill>
                  <a:srgbClr val="434343"/>
                </a:solidFill>
              </a:rPr>
              <a:t>How </a:t>
            </a:r>
            <a:r>
              <a:rPr lang="en" dirty="0">
                <a:solidFill>
                  <a:srgbClr val="434343"/>
                </a:solidFill>
              </a:rPr>
              <a:t>would you improve the work environment, or internship experience?</a:t>
            </a:r>
          </a:p>
          <a:p>
            <a:pPr marL="514350" lvl="0" indent="-285750" rtl="0">
              <a:spcBef>
                <a:spcPts val="0"/>
              </a:spcBef>
              <a:buClr>
                <a:srgbClr val="434343"/>
              </a:buClr>
              <a:buFont typeface="Arial" charset="0"/>
              <a:buChar char="•"/>
            </a:pPr>
            <a:r>
              <a:rPr lang="en" dirty="0">
                <a:solidFill>
                  <a:srgbClr val="434343"/>
                </a:solidFill>
              </a:rPr>
              <a:t>What has changed about the way you think about accessibility?</a:t>
            </a:r>
          </a:p>
        </p:txBody>
      </p:sp>
      <p:pic>
        <p:nvPicPr>
          <p:cNvPr id="117" name="Shape 117"/>
          <p:cNvPicPr preferRelativeResize="0"/>
          <p:nvPr/>
        </p:nvPicPr>
        <p:blipFill rotWithShape="1">
          <a:blip r:embed="rId3">
            <a:alphaModFix/>
          </a:blip>
          <a:srcRect t="2690" r="4187" b="3236"/>
          <a:stretch/>
        </p:blipFill>
        <p:spPr>
          <a:xfrm>
            <a:off x="5236000" y="1093166"/>
            <a:ext cx="3520097" cy="259193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ctrTitle"/>
          </p:nvPr>
        </p:nvSpPr>
        <p:spPr>
          <a:xfrm>
            <a:off x="311708" y="744575"/>
            <a:ext cx="8520600" cy="2052600"/>
          </a:xfrm>
          <a:prstGeom prst="rect">
            <a:avLst/>
          </a:prstGeom>
        </p:spPr>
        <p:txBody>
          <a:bodyPr lIns="91425" tIns="91425" rIns="91425" bIns="91425" anchor="b" anchorCtr="0">
            <a:noAutofit/>
          </a:bodyPr>
          <a:lstStyle/>
          <a:p>
            <a:pPr lvl="0" rtl="0">
              <a:spcBef>
                <a:spcPts val="0"/>
              </a:spcBef>
              <a:buNone/>
            </a:pPr>
            <a:r>
              <a:rPr lang="en"/>
              <a:t>Thank you!</a:t>
            </a:r>
          </a:p>
        </p:txBody>
      </p:sp>
      <p:sp>
        <p:nvSpPr>
          <p:cNvPr id="123" name="Shape 123"/>
          <p:cNvSpPr txBox="1"/>
          <p:nvPr/>
        </p:nvSpPr>
        <p:spPr>
          <a:xfrm>
            <a:off x="2319875" y="3022600"/>
            <a:ext cx="4775100" cy="901800"/>
          </a:xfrm>
          <a:prstGeom prst="rect">
            <a:avLst/>
          </a:prstGeom>
          <a:noFill/>
          <a:ln>
            <a:noFill/>
          </a:ln>
        </p:spPr>
        <p:txBody>
          <a:bodyPr lIns="91425" tIns="91425" rIns="91425" bIns="91425" anchor="t" anchorCtr="0">
            <a:noAutofit/>
          </a:bodyPr>
          <a:lstStyle/>
          <a:p>
            <a:pPr lvl="0" algn="ctr" rtl="0">
              <a:spcBef>
                <a:spcPts val="0"/>
              </a:spcBef>
              <a:buNone/>
            </a:pPr>
            <a:r>
              <a:rPr lang="en" sz="2200" u="sng">
                <a:solidFill>
                  <a:schemeClr val="hlink"/>
                </a:solidFill>
                <a:hlinkClick r:id="rId3"/>
              </a:rPr>
              <a:t>ne@msu.edu</a:t>
            </a:r>
          </a:p>
          <a:p>
            <a:pPr lvl="0" algn="ctr" rtl="0">
              <a:spcBef>
                <a:spcPts val="0"/>
              </a:spcBef>
              <a:buNone/>
            </a:pPr>
            <a:r>
              <a:rPr lang="en" sz="2200" u="sng">
                <a:solidFill>
                  <a:schemeClr val="hlink"/>
                </a:solidFill>
                <a:hlinkClick r:id="rId4"/>
              </a:rPr>
              <a:t>hschroed@msu.edu</a:t>
            </a:r>
          </a:p>
          <a:p>
            <a:pPr lvl="0" algn="ctr" rtl="0">
              <a:spcBef>
                <a:spcPts val="0"/>
              </a:spcBef>
              <a:buNone/>
            </a:pPr>
            <a:endParaRPr sz="2200"/>
          </a:p>
          <a:p>
            <a:pPr lvl="0" algn="ctr" rtl="0">
              <a:spcBef>
                <a:spcPts val="0"/>
              </a:spcBef>
              <a:buNone/>
            </a:pPr>
            <a:endParaRPr sz="2200"/>
          </a:p>
        </p:txBody>
      </p:sp>
    </p:spTree>
  </p:cSld>
  <p:clrMapOvr>
    <a:masterClrMapping/>
  </p:clrMapOvr>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dark">
  <a:themeElements>
    <a:clrScheme name="Custom 345">
      <a:dk1>
        <a:srgbClr val="000000"/>
      </a:dk1>
      <a:lt1>
        <a:srgbClr val="FFFFFF"/>
      </a:lt1>
      <a:dk2>
        <a:srgbClr val="4C4C4C"/>
      </a:dk2>
      <a:lt2>
        <a:srgbClr val="CCCCCC"/>
      </a:lt2>
      <a:accent1>
        <a:srgbClr val="89B4B8"/>
      </a:accent1>
      <a:accent2>
        <a:srgbClr val="AFA6CA"/>
      </a:accent2>
      <a:accent3>
        <a:srgbClr val="A5B492"/>
      </a:accent3>
      <a:accent4>
        <a:srgbClr val="E8CD6D"/>
      </a:accent4>
      <a:accent5>
        <a:srgbClr val="F4A447"/>
      </a:accent5>
      <a:accent6>
        <a:srgbClr val="D09D94"/>
      </a:accent6>
      <a:hlink>
        <a:srgbClr val="5EA7AA"/>
      </a:hlink>
      <a:folHlink>
        <a:srgbClr val="A295B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577</Words>
  <Application>Microsoft Macintosh PowerPoint</Application>
  <PresentationFormat>On-screen Show (16:9)</PresentationFormat>
  <Paragraphs>53</Paragraphs>
  <Slides>9</Slides>
  <Notes>9</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9</vt:i4>
      </vt:variant>
    </vt:vector>
  </HeadingPairs>
  <TitlesOfParts>
    <vt:vector size="13" baseType="lpstr">
      <vt:lpstr>Georgia</vt:lpstr>
      <vt:lpstr>Arial</vt:lpstr>
      <vt:lpstr>simple-light-2</vt:lpstr>
      <vt:lpstr>simple-dark</vt:lpstr>
      <vt:lpstr>PowerPoint Presentation</vt:lpstr>
      <vt:lpstr>PowerPoint Presentation</vt:lpstr>
      <vt:lpstr>PowerPoint Presentation</vt:lpstr>
      <vt:lpstr>The model in MSU IT - Web, Courses, Products</vt:lpstr>
      <vt:lpstr>From a MSU Academic Unit’s Perspective...</vt:lpstr>
      <vt:lpstr>PowerPoint Presentation</vt:lpstr>
      <vt:lpstr>Student Panel </vt:lpstr>
      <vt:lpstr>Student Panel, Continued </vt:lpstr>
      <vt:lpstr>Thank you!</vt:lpstr>
    </vt:vector>
  </TitlesOfParts>
  <LinksUpToDate>false</LinksUpToDate>
  <SharedDoc>false</SharedDoc>
  <HyperlinksChanged>false</HyperlinksChanged>
  <AppVersion>15.0028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3</cp:revision>
  <dcterms:modified xsi:type="dcterms:W3CDTF">2016-11-29T19:50:20Z</dcterms:modified>
</cp:coreProperties>
</file>