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453B"/>
    <a:srgbClr val="F5F4F0"/>
    <a:srgbClr val="0C533A"/>
    <a:srgbClr val="064339"/>
    <a:srgbClr val="E8E8E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showGuides="1">
      <p:cViewPr varScale="1">
        <p:scale>
          <a:sx n="70" d="100"/>
          <a:sy n="70" d="100"/>
        </p:scale>
        <p:origin x="660" y="72"/>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68" d="100"/>
          <a:sy n="68" d="100"/>
        </p:scale>
        <p:origin x="3101"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CCA8CA-0A42-469C-AD43-A4006C0E33B7}" type="datetimeFigureOut">
              <a:rPr lang="en-US" smtClean="0"/>
              <a:t>11/30/2016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7A1CD-242D-4848-9EEE-7346220AA439}" type="slidenum">
              <a:rPr lang="en-US" smtClean="0"/>
              <a:t>‹#›</a:t>
            </a:fld>
            <a:endParaRPr lang="en-US"/>
          </a:p>
        </p:txBody>
      </p:sp>
    </p:spTree>
    <p:extLst>
      <p:ext uri="{BB962C8B-B14F-4D97-AF65-F5344CB8AC3E}">
        <p14:creationId xmlns:p14="http://schemas.microsoft.com/office/powerpoint/2010/main" val="3981217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5.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18453B"/>
        </a:solidFill>
        <a:effectLst/>
      </p:bgPr>
    </p:bg>
    <p:spTree>
      <p:nvGrpSpPr>
        <p:cNvPr id="1" name=""/>
        <p:cNvGrpSpPr/>
        <p:nvPr/>
      </p:nvGrpSpPr>
      <p:grpSpPr>
        <a:xfrm>
          <a:off x="0" y="0"/>
          <a:ext cx="0" cy="0"/>
          <a:chOff x="0" y="0"/>
          <a:chExt cx="0" cy="0"/>
        </a:xfrm>
      </p:grpSpPr>
      <p:pic>
        <p:nvPicPr>
          <p:cNvPr id="5" name="Picture 4" descr="Spartan WILL helmet 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64635" y="369146"/>
            <a:ext cx="3423018" cy="1392982"/>
          </a:xfrm>
          <a:prstGeom prst="rect">
            <a:avLst/>
          </a:prstGeom>
        </p:spPr>
      </p:pic>
      <p:sp>
        <p:nvSpPr>
          <p:cNvPr id="7" name="Title 6"/>
          <p:cNvSpPr>
            <a:spLocks noGrp="1"/>
          </p:cNvSpPr>
          <p:nvPr>
            <p:ph type="title" hasCustomPrompt="1"/>
          </p:nvPr>
        </p:nvSpPr>
        <p:spPr>
          <a:xfrm>
            <a:off x="457200" y="3089836"/>
            <a:ext cx="8229600" cy="1143000"/>
          </a:xfrm>
          <a:prstGeom prst="rect">
            <a:avLst/>
          </a:prstGeom>
        </p:spPr>
        <p:txBody>
          <a:bodyPr vert="horz"/>
          <a:lstStyle>
            <a:lvl1pPr>
              <a:defRPr baseline="0">
                <a:solidFill>
                  <a:srgbClr val="FFFFFF"/>
                </a:solidFill>
              </a:defRPr>
            </a:lvl1pPr>
          </a:lstStyle>
          <a:p>
            <a:r>
              <a:rPr lang="en-US" dirty="0" smtClean="0"/>
              <a:t>CLICK TO ADD TITLE</a:t>
            </a:r>
            <a:endParaRPr lang="en-US" dirty="0"/>
          </a:p>
        </p:txBody>
      </p:sp>
    </p:spTree>
    <p:extLst>
      <p:ext uri="{BB962C8B-B14F-4D97-AF65-F5344CB8AC3E}">
        <p14:creationId xmlns:p14="http://schemas.microsoft.com/office/powerpoint/2010/main" val="82761736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rgbClr val="18453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28841"/>
            <a:ext cx="7772400" cy="1301965"/>
          </a:xfrm>
          <a:prstGeom prst="rect">
            <a:avLst/>
          </a:prstGeom>
        </p:spPr>
        <p:txBody>
          <a:bodyPr>
            <a:normAutofit/>
          </a:bodyPr>
          <a:lstStyle>
            <a:lvl1pPr algn="l">
              <a:defRPr sz="3600" b="1" i="0" baseline="0">
                <a:ln>
                  <a:noFill/>
                </a:ln>
                <a:solidFill>
                  <a:schemeClr val="bg1"/>
                </a:solidFill>
                <a:latin typeface="+mn-lt"/>
                <a:cs typeface="Gotham-Bold"/>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3039566"/>
            <a:ext cx="7772400" cy="2102356"/>
          </a:xfrm>
          <a:prstGeom prst="rect">
            <a:avLst/>
          </a:prstGeom>
        </p:spPr>
        <p:txBody>
          <a:bodyPr>
            <a:normAutofit/>
          </a:bodyPr>
          <a:lstStyle>
            <a:lvl1pPr marL="0" indent="0" algn="l">
              <a:buNone/>
              <a:defRPr sz="2400" b="0" i="0">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14713669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rgbClr val="18453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985836"/>
            <a:ext cx="8229600" cy="480233"/>
          </a:xfrm>
          <a:prstGeom prst="rect">
            <a:avLst/>
          </a:prstGeom>
        </p:spPr>
        <p:txBody>
          <a:bodyPr>
            <a:normAutofit/>
          </a:bodyPr>
          <a:lstStyle>
            <a:lvl1pPr algn="l">
              <a:defRPr sz="3600" b="1" i="0" baseline="0">
                <a:solidFill>
                  <a:schemeClr val="bg1"/>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866970"/>
            <a:ext cx="8229600" cy="4066495"/>
          </a:xfrm>
          <a:prstGeom prst="rect">
            <a:avLst/>
          </a:prstGeom>
          <a:solidFill>
            <a:srgbClr val="18453B"/>
          </a:solidFill>
        </p:spPr>
        <p:txBody>
          <a:bodyPr/>
          <a:lstStyle>
            <a:lvl1pPr marL="457200" indent="-457200" algn="l">
              <a:buClr>
                <a:srgbClr val="18453B"/>
              </a:buClr>
              <a:buFont typeface="Arial"/>
              <a:buChar char="•"/>
              <a:defRPr sz="2800" b="0" i="0">
                <a:solidFill>
                  <a:schemeClr val="bg1"/>
                </a:solidFill>
                <a:latin typeface="Arial"/>
                <a:cs typeface="Arial"/>
              </a:defRPr>
            </a:lvl1pPr>
            <a:lvl2pPr marL="742950" indent="-285750" algn="l">
              <a:buClr>
                <a:schemeClr val="bg1"/>
              </a:buClr>
              <a:buSzPct val="85000"/>
              <a:buFont typeface="Arial"/>
              <a:buChar char="•"/>
              <a:defRPr sz="2400" b="0" i="0">
                <a:solidFill>
                  <a:schemeClr val="bg1"/>
                </a:solidFill>
                <a:latin typeface="Arial"/>
                <a:cs typeface="Arial"/>
              </a:defRPr>
            </a:lvl2pPr>
            <a:lvl3pPr>
              <a:buClr>
                <a:schemeClr val="bg1"/>
              </a:buClr>
              <a:defRPr sz="2000" b="0" i="0">
                <a:solidFill>
                  <a:schemeClr val="bg1"/>
                </a:solidFill>
                <a:latin typeface="Gotham Book"/>
                <a:cs typeface="Gotham Book"/>
              </a:defRPr>
            </a:lvl3pPr>
            <a:lvl4pPr>
              <a:defRPr b="0" i="0">
                <a:solidFill>
                  <a:schemeClr val="bg1"/>
                </a:solidFill>
                <a:latin typeface="Gotham Book"/>
                <a:cs typeface="Gotham Book"/>
              </a:defRPr>
            </a:lvl4pPr>
            <a:lvl5pPr>
              <a:defRPr b="0" i="0">
                <a:solidFill>
                  <a:schemeClr val="bg1"/>
                </a:solidFill>
                <a:latin typeface="Gotham Book"/>
                <a:cs typeface="Gotham Book"/>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extLst>
      <p:ext uri="{BB962C8B-B14F-4D97-AF65-F5344CB8AC3E}">
        <p14:creationId xmlns:p14="http://schemas.microsoft.com/office/powerpoint/2010/main" val="384534124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4_Title and Content">
    <p:bg>
      <p:bgPr>
        <a:solidFill>
          <a:srgbClr val="18453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73661"/>
            <a:ext cx="8229600" cy="1164747"/>
          </a:xfrm>
          <a:prstGeom prst="rect">
            <a:avLst/>
          </a:prstGeom>
        </p:spPr>
        <p:txBody>
          <a:bodyPr>
            <a:normAutofit/>
          </a:bodyPr>
          <a:lstStyle>
            <a:lvl1pPr algn="l">
              <a:defRPr sz="3600" b="1" i="0" baseline="0">
                <a:solidFill>
                  <a:schemeClr val="bg1"/>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2059668"/>
            <a:ext cx="3950704" cy="4296682"/>
          </a:xfrm>
          <a:prstGeom prst="rect">
            <a:avLst/>
          </a:prstGeom>
        </p:spPr>
        <p:txBody>
          <a:bodyPr/>
          <a:lstStyle>
            <a:lvl1pPr marL="457200" indent="-457200" algn="l">
              <a:buClr>
                <a:schemeClr val="tx1">
                  <a:lumMod val="75000"/>
                  <a:lumOff val="25000"/>
                </a:schemeClr>
              </a:buClr>
              <a:buFont typeface="Wingdings" charset="2"/>
              <a:buChar char="§"/>
              <a:defRPr sz="2800" b="0" i="0">
                <a:solidFill>
                  <a:schemeClr val="bg1"/>
                </a:solidFill>
                <a:latin typeface="Arial"/>
                <a:cs typeface="Arial"/>
              </a:defRPr>
            </a:lvl1pPr>
            <a:lvl2pPr marL="800100" indent="-342900" algn="l">
              <a:buClr>
                <a:schemeClr val="bg1"/>
              </a:buClr>
              <a:buSzPct val="85000"/>
              <a:buFont typeface="Wingdings" charset="2"/>
              <a:buChar char="§"/>
              <a:defRPr sz="2400" b="0" i="0">
                <a:solidFill>
                  <a:schemeClr val="bg1"/>
                </a:solidFill>
                <a:latin typeface="Arial"/>
                <a:cs typeface="Arial"/>
              </a:defRPr>
            </a:lvl2pPr>
            <a:lvl3pPr>
              <a:buClr>
                <a:schemeClr val="bg1"/>
              </a:buClr>
              <a:defRPr sz="2000" b="0" i="0">
                <a:solidFill>
                  <a:schemeClr val="bg1"/>
                </a:solidFill>
                <a:latin typeface="Gotham Book"/>
                <a:cs typeface="Gotham Book"/>
              </a:defRPr>
            </a:lvl3pPr>
            <a:lvl4pPr>
              <a:defRPr b="0" i="0">
                <a:solidFill>
                  <a:schemeClr val="bg1"/>
                </a:solidFill>
                <a:latin typeface="Gotham Book"/>
                <a:cs typeface="Gotham Book"/>
              </a:defRPr>
            </a:lvl4pPr>
            <a:lvl5pPr>
              <a:defRPr b="0" i="0">
                <a:solidFill>
                  <a:schemeClr val="bg1"/>
                </a:solidFill>
                <a:latin typeface="Gotham Book"/>
                <a:cs typeface="Gotham Book"/>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8" name="Content Placeholder 2"/>
          <p:cNvSpPr>
            <a:spLocks noGrp="1"/>
          </p:cNvSpPr>
          <p:nvPr>
            <p:ph idx="13"/>
          </p:nvPr>
        </p:nvSpPr>
        <p:spPr>
          <a:xfrm>
            <a:off x="4736096" y="2059668"/>
            <a:ext cx="3950704" cy="4296682"/>
          </a:xfrm>
          <a:prstGeom prst="rect">
            <a:avLst/>
          </a:prstGeom>
        </p:spPr>
        <p:txBody>
          <a:bodyPr/>
          <a:lstStyle>
            <a:lvl1pPr marL="457200" indent="-457200" algn="l">
              <a:buClr>
                <a:schemeClr val="tx1">
                  <a:lumMod val="75000"/>
                  <a:lumOff val="25000"/>
                </a:schemeClr>
              </a:buClr>
              <a:buFont typeface="Wingdings" charset="2"/>
              <a:buChar char="§"/>
              <a:defRPr sz="2800" b="0" i="0">
                <a:solidFill>
                  <a:schemeClr val="bg1"/>
                </a:solidFill>
                <a:latin typeface="Arial"/>
                <a:cs typeface="Arial"/>
              </a:defRPr>
            </a:lvl1pPr>
            <a:lvl2pPr marL="800100" indent="-342900" algn="l">
              <a:buClr>
                <a:schemeClr val="bg1"/>
              </a:buClr>
              <a:buFont typeface="Wingdings" charset="2"/>
              <a:buChar char="§"/>
              <a:defRPr sz="2400" b="0" i="0">
                <a:solidFill>
                  <a:schemeClr val="bg1"/>
                </a:solidFill>
                <a:latin typeface="Arial"/>
                <a:cs typeface="Arial"/>
              </a:defRPr>
            </a:lvl2pPr>
            <a:lvl3pPr>
              <a:buClr>
                <a:schemeClr val="bg1"/>
              </a:buClr>
              <a:defRPr sz="2000" b="0" i="0">
                <a:solidFill>
                  <a:schemeClr val="bg1"/>
                </a:solidFill>
                <a:latin typeface="Gotham Book"/>
                <a:cs typeface="Gotham Book"/>
              </a:defRPr>
            </a:lvl3pPr>
            <a:lvl4pPr>
              <a:defRPr b="0" i="0">
                <a:solidFill>
                  <a:schemeClr val="bg1"/>
                </a:solidFill>
                <a:latin typeface="Gotham Book"/>
                <a:cs typeface="Gotham Book"/>
              </a:defRPr>
            </a:lvl4pPr>
            <a:lvl5pPr>
              <a:defRPr b="0" i="0">
                <a:solidFill>
                  <a:schemeClr val="bg1"/>
                </a:solidFill>
                <a:latin typeface="Gotham Book"/>
                <a:cs typeface="Gotham Book"/>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extLst>
      <p:ext uri="{BB962C8B-B14F-4D97-AF65-F5344CB8AC3E}">
        <p14:creationId xmlns:p14="http://schemas.microsoft.com/office/powerpoint/2010/main" val="1638314630"/>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3_Title and Content">
    <p:bg>
      <p:bgPr>
        <a:solidFill>
          <a:srgbClr val="18453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109873"/>
            <a:ext cx="8229600" cy="821732"/>
          </a:xfrm>
          <a:prstGeom prst="rect">
            <a:avLst/>
          </a:prstGeom>
        </p:spPr>
        <p:txBody>
          <a:bodyPr>
            <a:normAutofit/>
          </a:bodyPr>
          <a:lstStyle>
            <a:lvl1pPr algn="l">
              <a:defRPr sz="3600" b="1" i="0">
                <a:solidFill>
                  <a:schemeClr val="bg1"/>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2081011"/>
            <a:ext cx="8229600" cy="4024165"/>
          </a:xfrm>
          <a:prstGeom prst="rect">
            <a:avLst/>
          </a:prstGeom>
        </p:spPr>
        <p:txBody>
          <a:bodyPr/>
          <a:lstStyle>
            <a:lvl1pPr marL="0" indent="0" algn="l">
              <a:buClr>
                <a:schemeClr val="tx1">
                  <a:lumMod val="75000"/>
                  <a:lumOff val="25000"/>
                </a:schemeClr>
              </a:buClr>
              <a:buFontTx/>
              <a:buNone/>
              <a:defRPr sz="2400" b="0" i="0" baseline="0">
                <a:solidFill>
                  <a:schemeClr val="bg1"/>
                </a:solidFill>
                <a:latin typeface="Arial"/>
                <a:cs typeface="Arial"/>
              </a:defRPr>
            </a:lvl1pPr>
            <a:lvl2pPr marL="0" indent="0" algn="l">
              <a:buClr>
                <a:schemeClr val="tx1">
                  <a:lumMod val="75000"/>
                  <a:lumOff val="25000"/>
                </a:schemeClr>
              </a:buClr>
              <a:buFontTx/>
              <a:buNone/>
              <a:defRPr sz="2000" b="0" i="0">
                <a:solidFill>
                  <a:schemeClr val="bg1"/>
                </a:solidFill>
                <a:latin typeface="Arial"/>
                <a:cs typeface="Arial"/>
              </a:defRPr>
            </a:lvl2pPr>
            <a:lvl3pPr>
              <a:buClr>
                <a:schemeClr val="bg1"/>
              </a:buClr>
              <a:defRPr sz="2000" b="0" i="0">
                <a:solidFill>
                  <a:schemeClr val="bg1"/>
                </a:solidFill>
                <a:latin typeface="Gotham Book"/>
                <a:cs typeface="Gotham Book"/>
              </a:defRPr>
            </a:lvl3pPr>
            <a:lvl4pPr>
              <a:defRPr b="0" i="0">
                <a:solidFill>
                  <a:schemeClr val="bg1"/>
                </a:solidFill>
                <a:latin typeface="Gotham Book"/>
                <a:cs typeface="Gotham Book"/>
              </a:defRPr>
            </a:lvl4pPr>
            <a:lvl5pPr>
              <a:defRPr b="0" i="0">
                <a:solidFill>
                  <a:schemeClr val="bg1"/>
                </a:solidFill>
                <a:latin typeface="Gotham Book"/>
                <a:cs typeface="Gotham Book"/>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extLst>
      <p:ext uri="{BB962C8B-B14F-4D97-AF65-F5344CB8AC3E}">
        <p14:creationId xmlns:p14="http://schemas.microsoft.com/office/powerpoint/2010/main" val="550797844"/>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2_Title and Content">
    <p:bg>
      <p:bgPr>
        <a:solidFill>
          <a:srgbClr val="18453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75091"/>
            <a:ext cx="8229600" cy="725109"/>
          </a:xfrm>
          <a:prstGeom prst="rect">
            <a:avLst/>
          </a:prstGeom>
        </p:spPr>
        <p:txBody>
          <a:bodyPr>
            <a:normAutofit/>
          </a:bodyPr>
          <a:lstStyle>
            <a:lvl1pPr algn="l">
              <a:defRPr sz="3600" b="1" i="0">
                <a:solidFill>
                  <a:schemeClr val="bg1"/>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74905"/>
            <a:ext cx="8229600" cy="4419600"/>
          </a:xfrm>
          <a:prstGeom prst="rect">
            <a:avLst/>
          </a:prstGeom>
        </p:spPr>
        <p:txBody>
          <a:bodyPr/>
          <a:lstStyle>
            <a:lvl1pPr marL="457200" indent="-457200" algn="l">
              <a:buClr>
                <a:schemeClr val="tx1">
                  <a:lumMod val="75000"/>
                  <a:lumOff val="25000"/>
                </a:schemeClr>
              </a:buClr>
              <a:buFont typeface="+mj-lt"/>
              <a:buAutoNum type="arabicPeriod"/>
              <a:defRPr sz="2400" b="0" i="0" baseline="0">
                <a:solidFill>
                  <a:schemeClr val="bg1"/>
                </a:solidFill>
                <a:latin typeface="Arial"/>
                <a:cs typeface="Arial"/>
              </a:defRPr>
            </a:lvl1pPr>
            <a:lvl2pPr marL="457200" indent="182880" algn="l">
              <a:buClr>
                <a:schemeClr val="bg1"/>
              </a:buClr>
              <a:buSzPct val="85000"/>
              <a:buFont typeface="Arial"/>
              <a:buChar char="•"/>
              <a:defRPr sz="2000" b="0" i="0">
                <a:solidFill>
                  <a:schemeClr val="bg1"/>
                </a:solidFill>
                <a:latin typeface="Arial"/>
                <a:cs typeface="Arial"/>
              </a:defRPr>
            </a:lvl2pPr>
            <a:lvl3pPr>
              <a:buClr>
                <a:schemeClr val="bg1"/>
              </a:buClr>
              <a:defRPr sz="2000" b="0" i="0">
                <a:solidFill>
                  <a:schemeClr val="bg1"/>
                </a:solidFill>
                <a:latin typeface="Gotham Book"/>
                <a:cs typeface="Gotham Book"/>
              </a:defRPr>
            </a:lvl3pPr>
            <a:lvl4pPr>
              <a:defRPr b="0" i="0">
                <a:solidFill>
                  <a:schemeClr val="bg1"/>
                </a:solidFill>
                <a:latin typeface="Gotham Book"/>
                <a:cs typeface="Gotham Book"/>
              </a:defRPr>
            </a:lvl4pPr>
            <a:lvl5pPr>
              <a:defRPr b="0" i="0">
                <a:solidFill>
                  <a:schemeClr val="bg1"/>
                </a:solidFill>
                <a:latin typeface="Gotham Book"/>
                <a:cs typeface="Gotham Book"/>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extLst>
      <p:ext uri="{BB962C8B-B14F-4D97-AF65-F5344CB8AC3E}">
        <p14:creationId xmlns:p14="http://schemas.microsoft.com/office/powerpoint/2010/main" val="2488308054"/>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2" name="Picture 1" descr="Spartan WILL helmet White.pn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864635" y="369146"/>
            <a:ext cx="3423018" cy="1392982"/>
          </a:xfrm>
          <a:prstGeom prst="rect">
            <a:avLst/>
          </a:prstGeom>
        </p:spPr>
      </p:pic>
    </p:spTree>
  </p:cSld>
  <p:clrMap bg1="dk1" tx1="lt1" bg2="dk2" tx2="lt2" accent1="accent1" accent2="accent2" accent3="accent3" accent4="accent4" accent5="accent5" accent6="accent6" hlink="hlink" folHlink="folHlink"/>
  <p:sldLayoutIdLst>
    <p:sldLayoutId id="2147483704" r:id="rId1"/>
    <p:sldLayoutId id="2147483709" r:id="rId2"/>
    <p:sldLayoutId id="2147483705" r:id="rId3"/>
    <p:sldLayoutId id="2147483706" r:id="rId4"/>
    <p:sldLayoutId id="2147483707" r:id="rId5"/>
    <p:sldLayoutId id="2147483708" r:id="rId6"/>
  </p:sldLayoutIdLst>
  <p:txStyles>
    <p:titleStyle>
      <a:lvl1pPr algn="ctr" defTabSz="457200" rtl="0" eaLnBrk="1" fontAlgn="base" hangingPunct="1">
        <a:spcBef>
          <a:spcPct val="0"/>
        </a:spcBef>
        <a:spcAft>
          <a:spcPct val="0"/>
        </a:spcAft>
        <a:defRPr sz="4400" kern="1200">
          <a:solidFill>
            <a:schemeClr val="tx1"/>
          </a:solidFill>
          <a:latin typeface="Gotham Book"/>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9pPr>
    </p:titleStyle>
    <p:bodyStyle>
      <a:lvl1pPr algn="ctr" defTabSz="457200" rtl="0" eaLnBrk="1" fontAlgn="base" hangingPunct="1">
        <a:spcBef>
          <a:spcPct val="20000"/>
        </a:spcBef>
        <a:spcAft>
          <a:spcPct val="0"/>
        </a:spcAft>
        <a:defRPr sz="4000" b="1"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Gotham Book"/>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otham Book"/>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2868"/>
            <a:ext cx="8229600" cy="1143000"/>
          </a:xfrm>
        </p:spPr>
        <p:txBody>
          <a:bodyPr/>
          <a:lstStyle/>
          <a:p>
            <a:r>
              <a:rPr lang="en-US" dirty="0"/>
              <a:t>Applied Advocacy: </a:t>
            </a:r>
            <a:br>
              <a:rPr lang="en-US" dirty="0"/>
            </a:br>
            <a:r>
              <a:rPr lang="en-US" dirty="0"/>
              <a:t>How to Approach Accessibility</a:t>
            </a:r>
          </a:p>
        </p:txBody>
      </p:sp>
      <p:sp>
        <p:nvSpPr>
          <p:cNvPr id="3" name="Shape 55"/>
          <p:cNvSpPr txBox="1">
            <a:spLocks/>
          </p:cNvSpPr>
          <p:nvPr/>
        </p:nvSpPr>
        <p:spPr>
          <a:xfrm>
            <a:off x="311700" y="3769487"/>
            <a:ext cx="2822700" cy="792600"/>
          </a:xfrm>
          <a:prstGeom prst="rect">
            <a:avLst/>
          </a:prstGeom>
        </p:spPr>
        <p:txBody>
          <a:bodyPr lIns="91425" tIns="91425" rIns="91425" bIns="91425" anchor="t" anchorCtr="0">
            <a:noAutofit/>
          </a:bodyPr>
          <a:lstStyle>
            <a:lvl1pPr algn="ctr" defTabSz="457200" rtl="0" eaLnBrk="1" fontAlgn="base" hangingPunct="1">
              <a:spcBef>
                <a:spcPct val="20000"/>
              </a:spcBef>
              <a:spcAft>
                <a:spcPct val="0"/>
              </a:spcAft>
              <a:defRPr sz="4000" b="1"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Gotham Book"/>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otham Book"/>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r>
              <a:rPr lang="en" dirty="0" smtClean="0">
                <a:solidFill>
                  <a:schemeClr val="bg1"/>
                </a:solidFill>
              </a:rPr>
              <a:t>Phillip J. Deaton</a:t>
            </a:r>
            <a:br>
              <a:rPr lang="en" dirty="0" smtClean="0">
                <a:solidFill>
                  <a:schemeClr val="bg1"/>
                </a:solidFill>
              </a:rPr>
            </a:br>
            <a:r>
              <a:rPr lang="en" sz="1800" dirty="0" smtClean="0">
                <a:solidFill>
                  <a:schemeClr val="bg1"/>
                </a:solidFill>
              </a:rPr>
              <a:t>Web Accessibility Specialist</a:t>
            </a:r>
          </a:p>
          <a:p>
            <a:pPr>
              <a:spcBef>
                <a:spcPts val="0"/>
              </a:spcBef>
            </a:pPr>
            <a:r>
              <a:rPr lang="en" sz="1800" dirty="0" smtClean="0">
                <a:solidFill>
                  <a:schemeClr val="bg1"/>
                </a:solidFill>
              </a:rPr>
              <a:t>-</a:t>
            </a:r>
          </a:p>
          <a:p>
            <a:pPr>
              <a:spcBef>
                <a:spcPts val="0"/>
              </a:spcBef>
            </a:pPr>
            <a:r>
              <a:rPr lang="en" sz="1800" dirty="0" smtClean="0">
                <a:solidFill>
                  <a:schemeClr val="bg1"/>
                </a:solidFill>
              </a:rPr>
              <a:t>Instructor, Disability in Society, Education and Pop Culture </a:t>
            </a:r>
            <a:r>
              <a:rPr lang="en" dirty="0" smtClean="0"/>
              <a:t/>
            </a:r>
            <a:br>
              <a:rPr lang="en" dirty="0" smtClean="0"/>
            </a:br>
            <a:endParaRPr lang="en" dirty="0"/>
          </a:p>
        </p:txBody>
      </p:sp>
      <p:sp>
        <p:nvSpPr>
          <p:cNvPr id="4" name="Shape 56"/>
          <p:cNvSpPr txBox="1">
            <a:spLocks/>
          </p:cNvSpPr>
          <p:nvPr/>
        </p:nvSpPr>
        <p:spPr>
          <a:xfrm>
            <a:off x="3286800" y="3742055"/>
            <a:ext cx="2822700" cy="792600"/>
          </a:xfrm>
          <a:prstGeom prst="rect">
            <a:avLst/>
          </a:prstGeom>
        </p:spPr>
        <p:txBody>
          <a:bodyPr lIns="91425" tIns="91425" rIns="91425" bIns="91425" anchor="t" anchorCtr="0">
            <a:noAutofit/>
          </a:bodyPr>
          <a:lstStyle>
            <a:lvl1pPr algn="ctr" defTabSz="457200" rtl="0" eaLnBrk="1" fontAlgn="base" hangingPunct="1">
              <a:spcBef>
                <a:spcPct val="20000"/>
              </a:spcBef>
              <a:spcAft>
                <a:spcPct val="0"/>
              </a:spcAft>
              <a:defRPr sz="4000" b="1"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Gotham Book"/>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otham Book"/>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r>
              <a:rPr lang="en" dirty="0" smtClean="0">
                <a:solidFill>
                  <a:schemeClr val="bg1"/>
                </a:solidFill>
              </a:rPr>
              <a:t>Brooke Knapp</a:t>
            </a:r>
            <a:br>
              <a:rPr lang="en" dirty="0" smtClean="0">
                <a:solidFill>
                  <a:schemeClr val="bg1"/>
                </a:solidFill>
              </a:rPr>
            </a:br>
            <a:r>
              <a:rPr lang="en" sz="1800" dirty="0" smtClean="0">
                <a:solidFill>
                  <a:schemeClr val="bg1"/>
                </a:solidFill>
              </a:rPr>
              <a:t>Digital Accessibility Intern</a:t>
            </a:r>
          </a:p>
          <a:p>
            <a:pPr>
              <a:spcBef>
                <a:spcPts val="0"/>
              </a:spcBef>
              <a:buClr>
                <a:schemeClr val="dk1"/>
              </a:buClr>
              <a:buSzPct val="61111"/>
              <a:buFont typeface="Arial"/>
              <a:buNone/>
            </a:pPr>
            <a:r>
              <a:rPr lang="en" sz="1800" dirty="0" smtClean="0">
                <a:solidFill>
                  <a:schemeClr val="bg1"/>
                </a:solidFill>
              </a:rPr>
              <a:t>-</a:t>
            </a:r>
          </a:p>
          <a:p>
            <a:pPr>
              <a:spcBef>
                <a:spcPts val="0"/>
              </a:spcBef>
              <a:buClr>
                <a:schemeClr val="dk1"/>
              </a:buClr>
              <a:buSzPct val="61111"/>
              <a:buFont typeface="Arial"/>
              <a:buNone/>
            </a:pPr>
            <a:r>
              <a:rPr lang="en" sz="1800" dirty="0" smtClean="0">
                <a:solidFill>
                  <a:schemeClr val="bg1"/>
                </a:solidFill>
              </a:rPr>
              <a:t>Student, College of Nursing </a:t>
            </a:r>
            <a:endParaRPr lang="en" sz="1800" dirty="0">
              <a:solidFill>
                <a:schemeClr val="bg1"/>
              </a:solidFill>
            </a:endParaRPr>
          </a:p>
        </p:txBody>
      </p:sp>
      <p:sp>
        <p:nvSpPr>
          <p:cNvPr id="5" name="Shape 57"/>
          <p:cNvSpPr txBox="1">
            <a:spLocks/>
          </p:cNvSpPr>
          <p:nvPr/>
        </p:nvSpPr>
        <p:spPr>
          <a:xfrm>
            <a:off x="6033800" y="3742055"/>
            <a:ext cx="3009000" cy="792600"/>
          </a:xfrm>
          <a:prstGeom prst="rect">
            <a:avLst/>
          </a:prstGeom>
        </p:spPr>
        <p:txBody>
          <a:bodyPr lIns="91425" tIns="91425" rIns="91425" bIns="91425" anchor="t" anchorCtr="0">
            <a:noAutofit/>
          </a:bodyPr>
          <a:lstStyle>
            <a:lvl1pPr algn="ctr" defTabSz="457200" rtl="0" eaLnBrk="1" fontAlgn="base" hangingPunct="1">
              <a:spcBef>
                <a:spcPct val="20000"/>
              </a:spcBef>
              <a:spcAft>
                <a:spcPct val="0"/>
              </a:spcAft>
              <a:defRPr sz="4000" b="1"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Gotham Book"/>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otham Book"/>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r>
              <a:rPr lang="en" dirty="0" smtClean="0">
                <a:solidFill>
                  <a:schemeClr val="bg1"/>
                </a:solidFill>
              </a:rPr>
              <a:t>Jake Gattuso</a:t>
            </a:r>
            <a:br>
              <a:rPr lang="en" dirty="0" smtClean="0">
                <a:solidFill>
                  <a:schemeClr val="bg1"/>
                </a:solidFill>
              </a:rPr>
            </a:br>
            <a:r>
              <a:rPr lang="en" sz="1800" dirty="0" smtClean="0">
                <a:solidFill>
                  <a:schemeClr val="bg1"/>
                </a:solidFill>
              </a:rPr>
              <a:t>Undergraduate Student</a:t>
            </a:r>
          </a:p>
          <a:p>
            <a:pPr>
              <a:spcBef>
                <a:spcPts val="0"/>
              </a:spcBef>
            </a:pPr>
            <a:r>
              <a:rPr lang="en" sz="1800" dirty="0" smtClean="0">
                <a:solidFill>
                  <a:schemeClr val="bg1"/>
                </a:solidFill>
              </a:rPr>
              <a:t>-</a:t>
            </a:r>
          </a:p>
          <a:p>
            <a:pPr>
              <a:spcBef>
                <a:spcPts val="0"/>
              </a:spcBef>
            </a:pPr>
            <a:r>
              <a:rPr lang="en" sz="1800" dirty="0" smtClean="0">
                <a:solidFill>
                  <a:schemeClr val="bg1"/>
                </a:solidFill>
              </a:rPr>
              <a:t>College of Lyman Briggs</a:t>
            </a:r>
            <a:endParaRPr lang="en" sz="1800" dirty="0">
              <a:solidFill>
                <a:schemeClr val="bg1"/>
              </a:solidFill>
            </a:endParaRPr>
          </a:p>
        </p:txBody>
      </p:sp>
    </p:spTree>
    <p:extLst>
      <p:ext uri="{BB962C8B-B14F-4D97-AF65-F5344CB8AC3E}">
        <p14:creationId xmlns:p14="http://schemas.microsoft.com/office/powerpoint/2010/main" val="2919136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 dirty="0"/>
              <a:t>Legal and Social Aspects</a:t>
            </a:r>
            <a:endParaRPr lang="en-US" dirty="0"/>
          </a:p>
        </p:txBody>
      </p:sp>
      <p:sp>
        <p:nvSpPr>
          <p:cNvPr id="5" name="Content Placeholder 4"/>
          <p:cNvSpPr>
            <a:spLocks noGrp="1"/>
          </p:cNvSpPr>
          <p:nvPr>
            <p:ph idx="1"/>
          </p:nvPr>
        </p:nvSpPr>
        <p:spPr/>
        <p:txBody>
          <a:bodyPr/>
          <a:lstStyle/>
          <a:p>
            <a:pPr lvl="0" indent="-228600">
              <a:spcBef>
                <a:spcPts val="0"/>
              </a:spcBef>
              <a:buClr>
                <a:schemeClr val="bg1"/>
              </a:buClr>
            </a:pPr>
            <a:r>
              <a:rPr lang="en" b="1" dirty="0"/>
              <a:t>Section 504</a:t>
            </a:r>
          </a:p>
          <a:p>
            <a:pPr marL="914400" lvl="1" indent="-228600">
              <a:spcBef>
                <a:spcPts val="0"/>
              </a:spcBef>
            </a:pPr>
            <a:r>
              <a:rPr lang="en" dirty="0"/>
              <a:t>1973. Statute preventing discrimination of persons with disabilities</a:t>
            </a:r>
          </a:p>
          <a:p>
            <a:pPr lvl="0" indent="-228600">
              <a:spcBef>
                <a:spcPts val="0"/>
              </a:spcBef>
              <a:buClr>
                <a:schemeClr val="bg1"/>
              </a:buClr>
            </a:pPr>
            <a:r>
              <a:rPr lang="en" b="1" dirty="0"/>
              <a:t>ADA</a:t>
            </a:r>
          </a:p>
          <a:p>
            <a:pPr marL="914400" lvl="1" indent="-228600">
              <a:spcBef>
                <a:spcPts val="0"/>
              </a:spcBef>
            </a:pPr>
            <a:r>
              <a:rPr lang="en" dirty="0"/>
              <a:t>1990. Ensures equal access and opportunity</a:t>
            </a:r>
          </a:p>
          <a:p>
            <a:pPr lvl="0" indent="-228600">
              <a:spcBef>
                <a:spcPts val="0"/>
              </a:spcBef>
              <a:buClr>
                <a:schemeClr val="bg1"/>
              </a:buClr>
            </a:pPr>
            <a:r>
              <a:rPr lang="en" b="1" dirty="0"/>
              <a:t>Issues in Society</a:t>
            </a:r>
          </a:p>
          <a:p>
            <a:pPr marL="914400" lvl="1" indent="-228600">
              <a:spcBef>
                <a:spcPts val="0"/>
              </a:spcBef>
            </a:pPr>
            <a:r>
              <a:rPr lang="en" dirty="0"/>
              <a:t>Spark desire for change</a:t>
            </a:r>
          </a:p>
          <a:p>
            <a:pPr lvl="0" indent="-228600">
              <a:spcBef>
                <a:spcPts val="0"/>
              </a:spcBef>
              <a:buClr>
                <a:schemeClr val="bg1"/>
              </a:buClr>
            </a:pPr>
            <a:r>
              <a:rPr lang="en" b="1" dirty="0"/>
              <a:t>Legal Change</a:t>
            </a:r>
          </a:p>
          <a:p>
            <a:pPr marL="914400" lvl="1" indent="-228600">
              <a:spcBef>
                <a:spcPts val="0"/>
              </a:spcBef>
            </a:pPr>
            <a:r>
              <a:rPr lang="en" dirty="0"/>
              <a:t>Determines social change</a:t>
            </a:r>
          </a:p>
          <a:p>
            <a:endParaRPr lang="en-US" dirty="0"/>
          </a:p>
        </p:txBody>
      </p:sp>
    </p:spTree>
    <p:extLst>
      <p:ext uri="{BB962C8B-B14F-4D97-AF65-F5344CB8AC3E}">
        <p14:creationId xmlns:p14="http://schemas.microsoft.com/office/powerpoint/2010/main" val="37504201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t>Vocabulary: Principles of </a:t>
            </a:r>
            <a:r>
              <a:rPr lang="en" dirty="0" smtClean="0"/>
              <a:t>Disability</a:t>
            </a:r>
            <a:endParaRPr lang="en-US" dirty="0"/>
          </a:p>
        </p:txBody>
      </p:sp>
      <p:sp>
        <p:nvSpPr>
          <p:cNvPr id="3" name="Content Placeholder 2"/>
          <p:cNvSpPr>
            <a:spLocks noGrp="1"/>
          </p:cNvSpPr>
          <p:nvPr>
            <p:ph idx="1"/>
          </p:nvPr>
        </p:nvSpPr>
        <p:spPr/>
        <p:txBody>
          <a:bodyPr/>
          <a:lstStyle/>
          <a:p>
            <a:pPr lvl="0" indent="-228600">
              <a:spcBef>
                <a:spcPts val="0"/>
              </a:spcBef>
              <a:buClr>
                <a:schemeClr val="bg1"/>
              </a:buClr>
            </a:pPr>
            <a:r>
              <a:rPr lang="en" b="1" dirty="0"/>
              <a:t>Disability: </a:t>
            </a:r>
            <a:r>
              <a:rPr lang="en" dirty="0"/>
              <a:t>A condition that limits daily </a:t>
            </a:r>
            <a:r>
              <a:rPr lang="en" dirty="0" smtClean="0"/>
              <a:t>life</a:t>
            </a:r>
            <a:br>
              <a:rPr lang="en" dirty="0" smtClean="0"/>
            </a:br>
            <a:endParaRPr lang="en" dirty="0"/>
          </a:p>
          <a:p>
            <a:pPr lvl="0" indent="-228600">
              <a:spcBef>
                <a:spcPts val="0"/>
              </a:spcBef>
              <a:buClr>
                <a:schemeClr val="bg1"/>
              </a:buClr>
            </a:pPr>
            <a:r>
              <a:rPr lang="en" b="1" dirty="0"/>
              <a:t>Impairment: </a:t>
            </a:r>
            <a:r>
              <a:rPr lang="en" dirty="0"/>
              <a:t>A disability of a specific </a:t>
            </a:r>
            <a:r>
              <a:rPr lang="en" dirty="0" smtClean="0"/>
              <a:t>kind</a:t>
            </a:r>
            <a:br>
              <a:rPr lang="en" dirty="0" smtClean="0"/>
            </a:br>
            <a:endParaRPr lang="en" dirty="0"/>
          </a:p>
          <a:p>
            <a:pPr lvl="0" indent="-228600">
              <a:spcBef>
                <a:spcPts val="0"/>
              </a:spcBef>
              <a:buClr>
                <a:schemeClr val="bg1"/>
              </a:buClr>
            </a:pPr>
            <a:r>
              <a:rPr lang="en" b="1" dirty="0"/>
              <a:t>Accessibility: </a:t>
            </a:r>
            <a:r>
              <a:rPr lang="en" dirty="0"/>
              <a:t>Aim to make means of entry (digital/physical) more easily </a:t>
            </a:r>
            <a:r>
              <a:rPr lang="en" dirty="0" smtClean="0"/>
              <a:t>facilitated</a:t>
            </a:r>
            <a:br>
              <a:rPr lang="en" dirty="0" smtClean="0"/>
            </a:br>
            <a:endParaRPr lang="en" dirty="0"/>
          </a:p>
          <a:p>
            <a:pPr lvl="0" indent="-228600">
              <a:spcBef>
                <a:spcPts val="0"/>
              </a:spcBef>
              <a:buClr>
                <a:schemeClr val="bg1"/>
              </a:buClr>
            </a:pPr>
            <a:r>
              <a:rPr lang="en" b="1" dirty="0"/>
              <a:t>Inclusion: </a:t>
            </a:r>
            <a:r>
              <a:rPr lang="en" dirty="0"/>
              <a:t>Process of encompassing a wider range in the diversity of people</a:t>
            </a:r>
          </a:p>
          <a:p>
            <a:endParaRPr lang="en-US" dirty="0"/>
          </a:p>
        </p:txBody>
      </p:sp>
    </p:spTree>
    <p:extLst>
      <p:ext uri="{BB962C8B-B14F-4D97-AF65-F5344CB8AC3E}">
        <p14:creationId xmlns:p14="http://schemas.microsoft.com/office/powerpoint/2010/main" val="29673300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t>Cultural Change</a:t>
            </a:r>
            <a:endParaRPr lang="en-US" dirty="0"/>
          </a:p>
        </p:txBody>
      </p:sp>
      <p:sp>
        <p:nvSpPr>
          <p:cNvPr id="3" name="Content Placeholder 2"/>
          <p:cNvSpPr>
            <a:spLocks noGrp="1"/>
          </p:cNvSpPr>
          <p:nvPr>
            <p:ph idx="1"/>
          </p:nvPr>
        </p:nvSpPr>
        <p:spPr>
          <a:xfrm>
            <a:off x="457200" y="1866970"/>
            <a:ext cx="5404104" cy="4066495"/>
          </a:xfrm>
        </p:spPr>
        <p:txBody>
          <a:bodyPr/>
          <a:lstStyle/>
          <a:p>
            <a:pPr lvl="0" indent="-228600">
              <a:spcBef>
                <a:spcPts val="0"/>
              </a:spcBef>
              <a:buClr>
                <a:schemeClr val="bg1"/>
              </a:buClr>
            </a:pPr>
            <a:r>
              <a:rPr lang="en" dirty="0"/>
              <a:t>1 in 4 people in the </a:t>
            </a:r>
            <a:r>
              <a:rPr lang="en" dirty="0" smtClean="0"/>
              <a:t>United </a:t>
            </a:r>
            <a:br>
              <a:rPr lang="en" dirty="0" smtClean="0"/>
            </a:br>
            <a:r>
              <a:rPr lang="en" dirty="0" smtClean="0"/>
              <a:t>States </a:t>
            </a:r>
            <a:r>
              <a:rPr lang="en" dirty="0"/>
              <a:t>has a disability </a:t>
            </a:r>
          </a:p>
          <a:p>
            <a:pPr lvl="0" indent="-228600">
              <a:spcBef>
                <a:spcPts val="0"/>
              </a:spcBef>
              <a:buClr>
                <a:schemeClr val="bg1"/>
              </a:buClr>
            </a:pPr>
            <a:r>
              <a:rPr lang="en" dirty="0"/>
              <a:t>Impairment vs. Disability</a:t>
            </a:r>
          </a:p>
          <a:p>
            <a:pPr marL="914400" lvl="1" indent="-228600">
              <a:spcBef>
                <a:spcPts val="0"/>
              </a:spcBef>
            </a:pPr>
            <a:r>
              <a:rPr lang="en" dirty="0"/>
              <a:t>Thinking on a broader scale </a:t>
            </a:r>
          </a:p>
          <a:p>
            <a:pPr lvl="0" indent="-228600">
              <a:spcBef>
                <a:spcPts val="0"/>
              </a:spcBef>
              <a:buClr>
                <a:schemeClr val="bg1"/>
              </a:buClr>
            </a:pPr>
            <a:r>
              <a:rPr lang="en" dirty="0"/>
              <a:t>Policy vs. Persons</a:t>
            </a:r>
          </a:p>
          <a:p>
            <a:pPr marL="914400" lvl="1" indent="-228600">
              <a:spcBef>
                <a:spcPts val="0"/>
              </a:spcBef>
            </a:pPr>
            <a:r>
              <a:rPr lang="en" dirty="0"/>
              <a:t>Advocacy on an individual basis </a:t>
            </a:r>
          </a:p>
          <a:p>
            <a:pPr lvl="0" indent="-228600">
              <a:spcBef>
                <a:spcPts val="0"/>
              </a:spcBef>
              <a:buClr>
                <a:schemeClr val="bg1"/>
              </a:buClr>
            </a:pPr>
            <a:r>
              <a:rPr lang="en" dirty="0"/>
              <a:t>Reactive vs. Proactive </a:t>
            </a:r>
          </a:p>
          <a:p>
            <a:pPr marL="914400" lvl="1" indent="-228600">
              <a:spcBef>
                <a:spcPts val="0"/>
              </a:spcBef>
            </a:pPr>
            <a:r>
              <a:rPr lang="en" dirty="0"/>
              <a:t>Intentional design </a:t>
            </a:r>
          </a:p>
          <a:p>
            <a:endParaRPr lang="en-US" dirty="0"/>
          </a:p>
        </p:txBody>
      </p:sp>
      <p:pic>
        <p:nvPicPr>
          <p:cNvPr id="4" name="Shape 76" descr="Image of a building with stairs being the only way to entry.  Flags wave from flagposts beyond the stairs."/>
          <p:cNvPicPr preferRelativeResize="0"/>
          <p:nvPr/>
        </p:nvPicPr>
        <p:blipFill>
          <a:blip r:embed="rId2">
            <a:alphaModFix/>
          </a:blip>
          <a:stretch>
            <a:fillRect/>
          </a:stretch>
        </p:blipFill>
        <p:spPr>
          <a:xfrm>
            <a:off x="5434001" y="1819424"/>
            <a:ext cx="3709999" cy="2781075"/>
          </a:xfrm>
          <a:prstGeom prst="rect">
            <a:avLst/>
          </a:prstGeom>
          <a:noFill/>
          <a:ln>
            <a:noFill/>
          </a:ln>
        </p:spPr>
      </p:pic>
      <p:sp>
        <p:nvSpPr>
          <p:cNvPr id="5" name="Shape 77"/>
          <p:cNvSpPr txBox="1"/>
          <p:nvPr/>
        </p:nvSpPr>
        <p:spPr>
          <a:xfrm>
            <a:off x="5369075" y="4815875"/>
            <a:ext cx="4116600" cy="471000"/>
          </a:xfrm>
          <a:prstGeom prst="rect">
            <a:avLst/>
          </a:prstGeom>
          <a:noFill/>
          <a:ln>
            <a:noFill/>
          </a:ln>
        </p:spPr>
        <p:txBody>
          <a:bodyPr lIns="91425" tIns="91425" rIns="91425" bIns="91425" anchor="t" anchorCtr="0">
            <a:noAutofit/>
          </a:bodyPr>
          <a:lstStyle/>
          <a:p>
            <a:pPr lvl="0">
              <a:spcBef>
                <a:spcPts val="0"/>
              </a:spcBef>
              <a:buNone/>
            </a:pPr>
            <a:r>
              <a:rPr lang="en" sz="900" dirty="0">
                <a:solidFill>
                  <a:schemeClr val="bg1"/>
                </a:solidFill>
              </a:rPr>
              <a:t>https://commons.wikimedia.org/wiki/File:ISAT-CS_Building_stairs.jpg</a:t>
            </a:r>
          </a:p>
        </p:txBody>
      </p:sp>
    </p:spTree>
    <p:extLst>
      <p:ext uri="{BB962C8B-B14F-4D97-AF65-F5344CB8AC3E}">
        <p14:creationId xmlns:p14="http://schemas.microsoft.com/office/powerpoint/2010/main" val="5420138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5484"/>
            <a:ext cx="8229600" cy="480233"/>
          </a:xfrm>
        </p:spPr>
        <p:txBody>
          <a:bodyPr>
            <a:normAutofit fontScale="90000"/>
          </a:bodyPr>
          <a:lstStyle/>
          <a:p>
            <a:r>
              <a:rPr lang="en" dirty="0"/>
              <a:t>Process Change</a:t>
            </a:r>
            <a:endParaRPr lang="en-US" dirty="0"/>
          </a:p>
        </p:txBody>
      </p:sp>
      <p:sp>
        <p:nvSpPr>
          <p:cNvPr id="3" name="Content Placeholder 2"/>
          <p:cNvSpPr>
            <a:spLocks noGrp="1"/>
          </p:cNvSpPr>
          <p:nvPr>
            <p:ph idx="1"/>
          </p:nvPr>
        </p:nvSpPr>
        <p:spPr>
          <a:xfrm>
            <a:off x="457200" y="1071443"/>
            <a:ext cx="8229600" cy="1818062"/>
          </a:xfrm>
        </p:spPr>
        <p:txBody>
          <a:bodyPr/>
          <a:lstStyle/>
          <a:p>
            <a:pPr lvl="0" indent="-228600">
              <a:spcBef>
                <a:spcPts val="0"/>
              </a:spcBef>
              <a:buClr>
                <a:schemeClr val="bg1"/>
              </a:buClr>
            </a:pPr>
            <a:r>
              <a:rPr lang="en" dirty="0"/>
              <a:t>Everyone who </a:t>
            </a:r>
            <a:r>
              <a:rPr lang="en" i="1" dirty="0"/>
              <a:t>conducts </a:t>
            </a:r>
            <a:r>
              <a:rPr lang="en" dirty="0"/>
              <a:t>scholarship needs to understand </a:t>
            </a:r>
            <a:r>
              <a:rPr lang="en" i="1" dirty="0"/>
              <a:t>access</a:t>
            </a:r>
          </a:p>
          <a:p>
            <a:pPr lvl="0" indent="-228600">
              <a:spcBef>
                <a:spcPts val="0"/>
              </a:spcBef>
              <a:buClr>
                <a:schemeClr val="bg1"/>
              </a:buClr>
            </a:pPr>
            <a:r>
              <a:rPr lang="en" dirty="0"/>
              <a:t>Conducting can be creating or communicating the creation of scholarship</a:t>
            </a:r>
          </a:p>
          <a:p>
            <a:pPr>
              <a:buClr>
                <a:schemeClr val="bg1"/>
              </a:buClr>
            </a:pPr>
            <a:endParaRPr lang="en-US" dirty="0"/>
          </a:p>
        </p:txBody>
      </p:sp>
      <p:sp>
        <p:nvSpPr>
          <p:cNvPr id="5" name="TextBox 4"/>
          <p:cNvSpPr txBox="1"/>
          <p:nvPr/>
        </p:nvSpPr>
        <p:spPr>
          <a:xfrm>
            <a:off x="379783" y="3189823"/>
            <a:ext cx="4155641" cy="3600986"/>
          </a:xfrm>
          <a:prstGeom prst="rect">
            <a:avLst/>
          </a:prstGeom>
          <a:noFill/>
        </p:spPr>
        <p:txBody>
          <a:bodyPr wrap="square" rtlCol="0">
            <a:spAutoFit/>
          </a:bodyPr>
          <a:lstStyle/>
          <a:p>
            <a:pPr lvl="0" algn="ctr">
              <a:spcBef>
                <a:spcPts val="0"/>
              </a:spcBef>
            </a:pPr>
            <a:r>
              <a:rPr lang="en" b="1" dirty="0">
                <a:solidFill>
                  <a:schemeClr val="bg1"/>
                </a:solidFill>
              </a:rPr>
              <a:t>Top-down</a:t>
            </a:r>
          </a:p>
          <a:p>
            <a:pPr marL="571500" lvl="0" indent="-342900">
              <a:spcBef>
                <a:spcPts val="0"/>
              </a:spcBef>
              <a:buFont typeface="Arial" panose="020B0604020202020204" pitchFamily="34" charset="0"/>
              <a:buChar char="•"/>
            </a:pPr>
            <a:r>
              <a:rPr lang="en" sz="2000" dirty="0">
                <a:solidFill>
                  <a:schemeClr val="bg1"/>
                </a:solidFill>
              </a:rPr>
              <a:t>Bring</a:t>
            </a:r>
            <a:r>
              <a:rPr lang="en" sz="2000" b="1" dirty="0">
                <a:solidFill>
                  <a:schemeClr val="bg1"/>
                </a:solidFill>
              </a:rPr>
              <a:t> </a:t>
            </a:r>
            <a:r>
              <a:rPr lang="en" sz="2000" i="1" dirty="0">
                <a:solidFill>
                  <a:schemeClr val="bg1"/>
                </a:solidFill>
              </a:rPr>
              <a:t>access </a:t>
            </a:r>
            <a:r>
              <a:rPr lang="en" sz="2000" dirty="0">
                <a:solidFill>
                  <a:schemeClr val="bg1"/>
                </a:solidFill>
              </a:rPr>
              <a:t>into institutional conversation on diversity</a:t>
            </a:r>
          </a:p>
          <a:p>
            <a:pPr marL="571500" lvl="0" indent="-342900">
              <a:spcBef>
                <a:spcPts val="0"/>
              </a:spcBef>
              <a:buFont typeface="Arial" panose="020B0604020202020204" pitchFamily="34" charset="0"/>
              <a:buChar char="•"/>
            </a:pPr>
            <a:r>
              <a:rPr lang="en" sz="2000" dirty="0">
                <a:solidFill>
                  <a:schemeClr val="bg1"/>
                </a:solidFill>
              </a:rPr>
              <a:t>Listen to students and persons with disabilities</a:t>
            </a:r>
          </a:p>
          <a:p>
            <a:pPr marL="571500" lvl="0" indent="-342900">
              <a:spcBef>
                <a:spcPts val="0"/>
              </a:spcBef>
              <a:buFont typeface="Arial" panose="020B0604020202020204" pitchFamily="34" charset="0"/>
              <a:buChar char="•"/>
            </a:pPr>
            <a:r>
              <a:rPr lang="en" sz="2000" dirty="0">
                <a:solidFill>
                  <a:schemeClr val="bg1"/>
                </a:solidFill>
              </a:rPr>
              <a:t>Think about </a:t>
            </a:r>
            <a:r>
              <a:rPr lang="en" sz="2000" i="1" dirty="0">
                <a:solidFill>
                  <a:schemeClr val="bg1"/>
                </a:solidFill>
              </a:rPr>
              <a:t>scholarly accountability</a:t>
            </a:r>
            <a:r>
              <a:rPr lang="en" sz="2000" dirty="0">
                <a:solidFill>
                  <a:schemeClr val="bg1"/>
                </a:solidFill>
              </a:rPr>
              <a:t> </a:t>
            </a:r>
          </a:p>
          <a:p>
            <a:pPr marL="571500" lvl="0" indent="-342900">
              <a:spcBef>
                <a:spcPts val="0"/>
              </a:spcBef>
              <a:buFont typeface="Arial" panose="020B0604020202020204" pitchFamily="34" charset="0"/>
              <a:buChar char="•"/>
            </a:pPr>
            <a:r>
              <a:rPr lang="en" sz="2000" dirty="0">
                <a:solidFill>
                  <a:schemeClr val="bg1"/>
                </a:solidFill>
              </a:rPr>
              <a:t>Conduct scholarship and fund scholarship in the areas of disability</a:t>
            </a:r>
          </a:p>
          <a:p>
            <a:endParaRPr lang="en-US" dirty="0">
              <a:solidFill>
                <a:schemeClr val="bg1"/>
              </a:solidFill>
            </a:endParaRPr>
          </a:p>
        </p:txBody>
      </p:sp>
      <p:cxnSp>
        <p:nvCxnSpPr>
          <p:cNvPr id="7" name="Straight Connector 6"/>
          <p:cNvCxnSpPr/>
          <p:nvPr/>
        </p:nvCxnSpPr>
        <p:spPr>
          <a:xfrm>
            <a:off x="4517136" y="3131776"/>
            <a:ext cx="0" cy="3668177"/>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rot="16200000">
            <a:off x="4468368" y="1266535"/>
            <a:ext cx="0" cy="3668177"/>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4626865" y="3191192"/>
            <a:ext cx="3931920" cy="3539430"/>
          </a:xfrm>
          <a:prstGeom prst="rect">
            <a:avLst/>
          </a:prstGeom>
          <a:noFill/>
        </p:spPr>
        <p:txBody>
          <a:bodyPr wrap="square" rtlCol="0">
            <a:spAutoFit/>
          </a:bodyPr>
          <a:lstStyle/>
          <a:p>
            <a:pPr lvl="0" algn="ctr">
              <a:spcBef>
                <a:spcPts val="0"/>
              </a:spcBef>
            </a:pPr>
            <a:r>
              <a:rPr lang="en" b="1" dirty="0">
                <a:solidFill>
                  <a:schemeClr val="bg1"/>
                </a:solidFill>
              </a:rPr>
              <a:t>Bottom-up</a:t>
            </a:r>
          </a:p>
          <a:p>
            <a:pPr marL="571500" lvl="0" indent="-342900">
              <a:spcBef>
                <a:spcPts val="0"/>
              </a:spcBef>
              <a:buFont typeface="Arial" panose="020B0604020202020204" pitchFamily="34" charset="0"/>
              <a:buChar char="•"/>
            </a:pPr>
            <a:r>
              <a:rPr lang="en" sz="2000" dirty="0">
                <a:solidFill>
                  <a:schemeClr val="bg1"/>
                </a:solidFill>
              </a:rPr>
              <a:t>Keep having conversations on disability and diversity</a:t>
            </a:r>
          </a:p>
          <a:p>
            <a:pPr marL="571500" lvl="0" indent="-342900">
              <a:spcBef>
                <a:spcPts val="0"/>
              </a:spcBef>
              <a:buFont typeface="Arial" panose="020B0604020202020204" pitchFamily="34" charset="0"/>
              <a:buChar char="•"/>
            </a:pPr>
            <a:r>
              <a:rPr lang="en" sz="2000" dirty="0">
                <a:solidFill>
                  <a:schemeClr val="bg1"/>
                </a:solidFill>
              </a:rPr>
              <a:t>Don’t be afraid to work with others to help them understand accessibility</a:t>
            </a:r>
          </a:p>
          <a:p>
            <a:pPr marL="571500" lvl="0" indent="-342900">
              <a:spcBef>
                <a:spcPts val="0"/>
              </a:spcBef>
              <a:buFont typeface="Arial" panose="020B0604020202020204" pitchFamily="34" charset="0"/>
              <a:buChar char="•"/>
            </a:pPr>
            <a:r>
              <a:rPr lang="en" sz="2000" dirty="0">
                <a:solidFill>
                  <a:schemeClr val="bg1"/>
                </a:solidFill>
              </a:rPr>
              <a:t>Do research that benefits persons with disabilities</a:t>
            </a:r>
          </a:p>
          <a:p>
            <a:pPr marL="571500" lvl="0" indent="-342900">
              <a:spcBef>
                <a:spcPts val="0"/>
              </a:spcBef>
              <a:buFont typeface="Arial" panose="020B0604020202020204" pitchFamily="34" charset="0"/>
              <a:buChar char="•"/>
            </a:pPr>
            <a:r>
              <a:rPr lang="en" sz="2000" dirty="0">
                <a:solidFill>
                  <a:schemeClr val="bg1"/>
                </a:solidFill>
              </a:rPr>
              <a:t>Do accessibility, always, but prioritize </a:t>
            </a:r>
          </a:p>
          <a:p>
            <a:endParaRPr lang="en-US" sz="2000" dirty="0">
              <a:solidFill>
                <a:schemeClr val="bg1"/>
              </a:solidFill>
            </a:endParaRPr>
          </a:p>
        </p:txBody>
      </p:sp>
    </p:spTree>
    <p:extLst>
      <p:ext uri="{BB962C8B-B14F-4D97-AF65-F5344CB8AC3E}">
        <p14:creationId xmlns:p14="http://schemas.microsoft.com/office/powerpoint/2010/main" val="36332772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 dirty="0"/>
              <a:t>Current Landscape for change</a:t>
            </a:r>
            <a:endParaRPr lang="en-US" dirty="0"/>
          </a:p>
        </p:txBody>
      </p:sp>
      <p:sp>
        <p:nvSpPr>
          <p:cNvPr id="3" name="Content Placeholder 2"/>
          <p:cNvSpPr>
            <a:spLocks noGrp="1"/>
          </p:cNvSpPr>
          <p:nvPr>
            <p:ph idx="1"/>
          </p:nvPr>
        </p:nvSpPr>
        <p:spPr/>
        <p:txBody>
          <a:bodyPr/>
          <a:lstStyle/>
          <a:p>
            <a:pPr lvl="0" indent="-228600">
              <a:spcBef>
                <a:spcPts val="0"/>
              </a:spcBef>
              <a:buClr>
                <a:schemeClr val="bg1"/>
              </a:buClr>
            </a:pPr>
            <a:r>
              <a:rPr lang="en" sz="2400" dirty="0"/>
              <a:t>Individuals (students and staff and faculty) are working on accessibility</a:t>
            </a:r>
          </a:p>
          <a:p>
            <a:pPr lvl="0" indent="-228600">
              <a:spcBef>
                <a:spcPts val="0"/>
              </a:spcBef>
              <a:buClr>
                <a:schemeClr val="bg1"/>
              </a:buClr>
            </a:pPr>
            <a:r>
              <a:rPr lang="en" sz="2400" dirty="0"/>
              <a:t>MSU has teams focused on accessibility, like DCAT, like RCPD</a:t>
            </a:r>
          </a:p>
          <a:p>
            <a:pPr marL="914400" lvl="1" indent="-228600">
              <a:spcBef>
                <a:spcPts val="0"/>
              </a:spcBef>
            </a:pPr>
            <a:r>
              <a:rPr lang="en" sz="2000" dirty="0"/>
              <a:t>Remediation</a:t>
            </a:r>
          </a:p>
          <a:p>
            <a:pPr marL="914400" lvl="1" indent="-228600">
              <a:spcBef>
                <a:spcPts val="0"/>
              </a:spcBef>
            </a:pPr>
            <a:r>
              <a:rPr lang="en" sz="2000" dirty="0"/>
              <a:t>Consultation</a:t>
            </a:r>
          </a:p>
          <a:p>
            <a:pPr marL="914400" lvl="1" indent="-228600">
              <a:spcBef>
                <a:spcPts val="0"/>
              </a:spcBef>
            </a:pPr>
            <a:r>
              <a:rPr lang="en" sz="2000" dirty="0"/>
              <a:t>Presentation </a:t>
            </a:r>
          </a:p>
          <a:p>
            <a:pPr lvl="0" indent="-228600">
              <a:spcBef>
                <a:spcPts val="0"/>
              </a:spcBef>
              <a:buClr>
                <a:schemeClr val="bg1"/>
              </a:buClr>
            </a:pPr>
            <a:r>
              <a:rPr lang="en" sz="2400" dirty="0"/>
              <a:t>For processes to change, laws and regulations have to coincide with disability principles and have to positively impact culture surrounding disability issues</a:t>
            </a:r>
          </a:p>
          <a:p>
            <a:pPr lvl="0" indent="-228600">
              <a:spcBef>
                <a:spcPts val="0"/>
              </a:spcBef>
              <a:buClr>
                <a:schemeClr val="bg1"/>
              </a:buClr>
            </a:pPr>
            <a:r>
              <a:rPr lang="en" sz="2400" dirty="0"/>
              <a:t>Global landscape - UN CRPD, Web Accessibility Initiative (WAI</a:t>
            </a:r>
            <a:r>
              <a:rPr lang="en" sz="2400" dirty="0" smtClean="0"/>
              <a:t>)</a:t>
            </a:r>
            <a:endParaRPr lang="en" sz="2400" dirty="0"/>
          </a:p>
        </p:txBody>
      </p:sp>
    </p:spTree>
    <p:extLst>
      <p:ext uri="{BB962C8B-B14F-4D97-AF65-F5344CB8AC3E}">
        <p14:creationId xmlns:p14="http://schemas.microsoft.com/office/powerpoint/2010/main" val="17251006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0620"/>
            <a:ext cx="8229600" cy="480233"/>
          </a:xfrm>
        </p:spPr>
        <p:txBody>
          <a:bodyPr>
            <a:normAutofit fontScale="90000"/>
          </a:bodyPr>
          <a:lstStyle/>
          <a:p>
            <a:r>
              <a:rPr lang="en" dirty="0"/>
              <a:t>Applied Advocacy </a:t>
            </a:r>
            <a:endParaRPr lang="en-US" dirty="0"/>
          </a:p>
        </p:txBody>
      </p:sp>
      <p:sp>
        <p:nvSpPr>
          <p:cNvPr id="3" name="Content Placeholder 2"/>
          <p:cNvSpPr>
            <a:spLocks noGrp="1"/>
          </p:cNvSpPr>
          <p:nvPr>
            <p:ph idx="1"/>
          </p:nvPr>
        </p:nvSpPr>
        <p:spPr>
          <a:xfrm>
            <a:off x="-18288" y="1245178"/>
            <a:ext cx="4379976" cy="4066495"/>
          </a:xfrm>
        </p:spPr>
        <p:txBody>
          <a:bodyPr/>
          <a:lstStyle/>
          <a:p>
            <a:pPr lvl="0">
              <a:spcBef>
                <a:spcPts val="0"/>
              </a:spcBef>
              <a:buNone/>
            </a:pPr>
            <a:r>
              <a:rPr lang="en-US" sz="2400" dirty="0" smtClean="0"/>
              <a:t>Applied </a:t>
            </a:r>
            <a:r>
              <a:rPr lang="en-US" sz="2400" dirty="0"/>
              <a:t>advocacy focuses </a:t>
            </a:r>
            <a:r>
              <a:rPr lang="en-US" sz="2400" dirty="0" smtClean="0"/>
              <a:t>on</a:t>
            </a:r>
          </a:p>
          <a:p>
            <a:pPr>
              <a:spcBef>
                <a:spcPts val="0"/>
              </a:spcBef>
              <a:buClr>
                <a:schemeClr val="bg1"/>
              </a:buClr>
            </a:pPr>
            <a:r>
              <a:rPr lang="en-US" sz="2000" dirty="0" smtClean="0"/>
              <a:t>systems change</a:t>
            </a:r>
          </a:p>
          <a:p>
            <a:pPr>
              <a:spcBef>
                <a:spcPts val="0"/>
              </a:spcBef>
              <a:buClr>
                <a:schemeClr val="bg1"/>
              </a:buClr>
            </a:pPr>
            <a:r>
              <a:rPr lang="en-US" sz="2000" dirty="0" smtClean="0"/>
              <a:t>individual </a:t>
            </a:r>
            <a:r>
              <a:rPr lang="en-US" sz="2000" dirty="0"/>
              <a:t>to individual </a:t>
            </a:r>
            <a:r>
              <a:rPr lang="en-US" sz="2000" dirty="0" smtClean="0"/>
              <a:t>interaction</a:t>
            </a:r>
          </a:p>
          <a:p>
            <a:pPr>
              <a:spcBef>
                <a:spcPts val="0"/>
              </a:spcBef>
              <a:buClr>
                <a:schemeClr val="bg1"/>
              </a:buClr>
            </a:pPr>
            <a:r>
              <a:rPr lang="en-US" sz="2000" dirty="0" smtClean="0"/>
              <a:t>collaboration </a:t>
            </a:r>
            <a:r>
              <a:rPr lang="en-US" sz="2400" dirty="0" smtClean="0"/>
              <a:t/>
            </a:r>
            <a:br>
              <a:rPr lang="en-US" sz="2400" dirty="0" smtClean="0"/>
            </a:br>
            <a:r>
              <a:rPr lang="en-US" sz="2400" dirty="0" smtClean="0"/>
              <a:t>impact the </a:t>
            </a:r>
            <a:r>
              <a:rPr lang="en-US" sz="2400" dirty="0"/>
              <a:t>experiences of individuals, communities, and systems </a:t>
            </a:r>
            <a:r>
              <a:rPr lang="en-US" sz="2400" b="1" dirty="0"/>
              <a:t>now</a:t>
            </a:r>
            <a:r>
              <a:rPr lang="en-US" sz="2400" dirty="0"/>
              <a:t>.</a:t>
            </a:r>
          </a:p>
          <a:p>
            <a:pPr lvl="0">
              <a:spcBef>
                <a:spcPts val="0"/>
              </a:spcBef>
              <a:buNone/>
            </a:pPr>
            <a:endParaRPr lang="en-US" dirty="0"/>
          </a:p>
          <a:p>
            <a:pPr lvl="0">
              <a:spcBef>
                <a:spcPts val="0"/>
              </a:spcBef>
              <a:buNone/>
            </a:pPr>
            <a:r>
              <a:rPr lang="en-US" sz="2000" b="1" dirty="0"/>
              <a:t>Strategic: </a:t>
            </a:r>
            <a:r>
              <a:rPr lang="en-US" sz="2000" dirty="0"/>
              <a:t>Connect with others’ initiatives.</a:t>
            </a:r>
          </a:p>
          <a:p>
            <a:pPr lvl="0">
              <a:spcBef>
                <a:spcPts val="0"/>
              </a:spcBef>
              <a:buNone/>
            </a:pPr>
            <a:endParaRPr lang="en-US" sz="2000" dirty="0"/>
          </a:p>
          <a:p>
            <a:pPr lvl="0">
              <a:spcBef>
                <a:spcPts val="0"/>
              </a:spcBef>
              <a:buNone/>
            </a:pPr>
            <a:r>
              <a:rPr lang="en-US" sz="2000" b="1" dirty="0"/>
              <a:t>Tactical: </a:t>
            </a:r>
            <a:r>
              <a:rPr lang="en-US" sz="2000" dirty="0"/>
              <a:t>Provide steps to move forward.</a:t>
            </a:r>
          </a:p>
          <a:p>
            <a:pPr lvl="0">
              <a:spcBef>
                <a:spcPts val="0"/>
              </a:spcBef>
              <a:buNone/>
            </a:pPr>
            <a:r>
              <a:rPr lang="en-US" sz="2000" dirty="0"/>
              <a:t> </a:t>
            </a:r>
          </a:p>
          <a:p>
            <a:pPr lvl="0">
              <a:spcBef>
                <a:spcPts val="0"/>
              </a:spcBef>
              <a:buNone/>
            </a:pPr>
            <a:r>
              <a:rPr lang="en-US" sz="2000" b="1" dirty="0"/>
              <a:t>Tactful: </a:t>
            </a:r>
            <a:r>
              <a:rPr lang="en-US" sz="2000" dirty="0"/>
              <a:t>Win hearts, then minds.</a:t>
            </a:r>
          </a:p>
          <a:p>
            <a:endParaRPr lang="en-US" dirty="0"/>
          </a:p>
        </p:txBody>
      </p:sp>
      <p:pic>
        <p:nvPicPr>
          <p:cNvPr id="5" name="Picture 4" descr="Applied Advocacy heading with Icon next to it. Icon is lines indicating a symbol for listening to signals with arrows flowing to the same symbol. Triangle is above this indicating change. 1. Inspire, 2. Engage, 3. Explain, 4. Actuate is listed underneath Applied Advocacy heading."/>
          <p:cNvPicPr>
            <a:picLocks noChangeAspect="1"/>
          </p:cNvPicPr>
          <p:nvPr/>
        </p:nvPicPr>
        <p:blipFill rotWithShape="1">
          <a:blip r:embed="rId2">
            <a:extLst>
              <a:ext uri="{28A0092B-C50C-407E-A947-70E740481C1C}">
                <a14:useLocalDpi xmlns:a14="http://schemas.microsoft.com/office/drawing/2010/main" val="0"/>
              </a:ext>
            </a:extLst>
          </a:blip>
          <a:srcRect l="8973"/>
          <a:stretch/>
        </p:blipFill>
        <p:spPr>
          <a:xfrm>
            <a:off x="4718304" y="1138224"/>
            <a:ext cx="4425696" cy="4709568"/>
          </a:xfrm>
          <a:prstGeom prst="rect">
            <a:avLst/>
          </a:prstGeom>
        </p:spPr>
      </p:pic>
    </p:spTree>
    <p:extLst>
      <p:ext uri="{BB962C8B-B14F-4D97-AF65-F5344CB8AC3E}">
        <p14:creationId xmlns:p14="http://schemas.microsoft.com/office/powerpoint/2010/main" val="30398624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0932"/>
            <a:ext cx="8229600" cy="480233"/>
          </a:xfrm>
        </p:spPr>
        <p:txBody>
          <a:bodyPr>
            <a:normAutofit fontScale="90000"/>
          </a:bodyPr>
          <a:lstStyle/>
          <a:p>
            <a:r>
              <a:rPr lang="en-US" dirty="0" smtClean="0"/>
              <a:t>Accessibility for Persons with Disabilities</a:t>
            </a:r>
            <a:endParaRPr lang="en-US" dirty="0"/>
          </a:p>
        </p:txBody>
      </p:sp>
      <p:pic>
        <p:nvPicPr>
          <p:cNvPr id="4" name="Shape 104" descr="Pillars holding up an arch with a keystone at the top. Access is written into the Keystone with a Spartan helmet next to it. On both sides of the Keystone, the arch reads teaching, research, engagement. In between the arch, beneath the Keystone access, is the definition- to enter into, participate in, and engage with. The block that the pillars holds up reads Michigan State University. The pillars each have one word on them that runs vertically from bottom to top. Quality is in the left-most pillar. Inclusion is in the central pillar. Connectivity is in the right-most pillar. Beneath each pillar is a bronze plaque. Beneath the left-most pillar, Quality, it reads 'Reach to be among the best in wide-ranging fields. Innovate using technology to advance fields and opportunity for persons with disabilities'. Beneath the middle pillar, Inclusion, it reads 'All people have the right and should have the opportunity to an education. Diversity of persons enhances the diversity of ideas which produces innovative scholarship. Beneath the right-most pillar, Connectivity, it reads 'Access should be wide-spread and universal. A connected global focus enhances the impact of community engaged scholarship, research, and teaching."/>
          <p:cNvPicPr preferRelativeResize="0"/>
          <p:nvPr/>
        </p:nvPicPr>
        <p:blipFill>
          <a:blip r:embed="rId2">
            <a:alphaModFix/>
          </a:blip>
          <a:stretch>
            <a:fillRect/>
          </a:stretch>
        </p:blipFill>
        <p:spPr>
          <a:xfrm>
            <a:off x="2996400" y="1442712"/>
            <a:ext cx="3155849" cy="4972024"/>
          </a:xfrm>
          <a:prstGeom prst="rect">
            <a:avLst/>
          </a:prstGeom>
          <a:noFill/>
          <a:ln>
            <a:noFill/>
          </a:ln>
        </p:spPr>
      </p:pic>
    </p:spTree>
    <p:extLst>
      <p:ext uri="{BB962C8B-B14F-4D97-AF65-F5344CB8AC3E}">
        <p14:creationId xmlns:p14="http://schemas.microsoft.com/office/powerpoint/2010/main" val="1822503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8948"/>
            <a:ext cx="8229600" cy="480233"/>
          </a:xfrm>
        </p:spPr>
        <p:txBody>
          <a:bodyPr>
            <a:normAutofit fontScale="90000"/>
          </a:bodyPr>
          <a:lstStyle/>
          <a:p>
            <a:r>
              <a:rPr lang="en" dirty="0"/>
              <a:t>Advocacy Lexicon</a:t>
            </a:r>
            <a:endParaRPr lang="en-US" dirty="0"/>
          </a:p>
        </p:txBody>
      </p:sp>
      <p:sp>
        <p:nvSpPr>
          <p:cNvPr id="13" name="Rectangle 12"/>
          <p:cNvSpPr/>
          <p:nvPr/>
        </p:nvSpPr>
        <p:spPr>
          <a:xfrm>
            <a:off x="7909560" y="-73152"/>
            <a:ext cx="1234440" cy="693115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457200" y="1561392"/>
            <a:ext cx="3940887" cy="461665"/>
          </a:xfrm>
          <a:prstGeom prst="rect">
            <a:avLst/>
          </a:prstGeom>
        </p:spPr>
        <p:txBody>
          <a:bodyPr wrap="none">
            <a:spAutoFit/>
          </a:bodyPr>
          <a:lstStyle/>
          <a:p>
            <a:pPr lvl="0">
              <a:spcBef>
                <a:spcPts val="0"/>
              </a:spcBef>
              <a:buNone/>
            </a:pPr>
            <a:r>
              <a:rPr lang="en" b="1" dirty="0">
                <a:solidFill>
                  <a:schemeClr val="bg1"/>
                </a:solidFill>
              </a:rPr>
              <a:t>Change: </a:t>
            </a:r>
            <a:r>
              <a:rPr lang="en" dirty="0">
                <a:solidFill>
                  <a:schemeClr val="bg1"/>
                </a:solidFill>
              </a:rPr>
              <a:t>To make different.</a:t>
            </a:r>
          </a:p>
        </p:txBody>
      </p:sp>
      <p:pic>
        <p:nvPicPr>
          <p:cNvPr id="3" name="Picture 2" descr="Change icon, Triangle with arrows arcing up."/>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5738" y="1444557"/>
            <a:ext cx="570933" cy="570933"/>
          </a:xfrm>
          <a:prstGeom prst="rect">
            <a:avLst/>
          </a:prstGeom>
        </p:spPr>
      </p:pic>
      <p:sp>
        <p:nvSpPr>
          <p:cNvPr id="5" name="Rectangle 4"/>
          <p:cNvSpPr/>
          <p:nvPr/>
        </p:nvSpPr>
        <p:spPr>
          <a:xfrm>
            <a:off x="457200" y="2110479"/>
            <a:ext cx="7653528" cy="461665"/>
          </a:xfrm>
          <a:prstGeom prst="rect">
            <a:avLst/>
          </a:prstGeom>
        </p:spPr>
        <p:txBody>
          <a:bodyPr wrap="square">
            <a:spAutoFit/>
          </a:bodyPr>
          <a:lstStyle/>
          <a:p>
            <a:pPr lvl="0">
              <a:spcBef>
                <a:spcPts val="0"/>
              </a:spcBef>
            </a:pPr>
            <a:r>
              <a:rPr lang="en" b="1" dirty="0">
                <a:solidFill>
                  <a:schemeClr val="bg1"/>
                </a:solidFill>
              </a:rPr>
              <a:t>Access:</a:t>
            </a:r>
            <a:r>
              <a:rPr lang="en" dirty="0">
                <a:solidFill>
                  <a:schemeClr val="bg1"/>
                </a:solidFill>
              </a:rPr>
              <a:t> To enter into, participate in, and engage with.</a:t>
            </a:r>
          </a:p>
        </p:txBody>
      </p:sp>
      <p:pic>
        <p:nvPicPr>
          <p:cNvPr id="9" name="Picture 8" descr="Access icon, doorway with an individual with arms raised in i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9402" y="2127479"/>
            <a:ext cx="723606" cy="723606"/>
          </a:xfrm>
          <a:prstGeom prst="rect">
            <a:avLst/>
          </a:prstGeom>
        </p:spPr>
      </p:pic>
      <p:sp>
        <p:nvSpPr>
          <p:cNvPr id="6" name="Rectangle 5"/>
          <p:cNvSpPr/>
          <p:nvPr/>
        </p:nvSpPr>
        <p:spPr>
          <a:xfrm>
            <a:off x="457200" y="2617864"/>
            <a:ext cx="7653528" cy="830997"/>
          </a:xfrm>
          <a:prstGeom prst="rect">
            <a:avLst/>
          </a:prstGeom>
        </p:spPr>
        <p:txBody>
          <a:bodyPr wrap="square">
            <a:spAutoFit/>
          </a:bodyPr>
          <a:lstStyle/>
          <a:p>
            <a:pPr lvl="0">
              <a:spcBef>
                <a:spcPts val="0"/>
              </a:spcBef>
            </a:pPr>
            <a:r>
              <a:rPr lang="en" b="1" dirty="0">
                <a:solidFill>
                  <a:schemeClr val="bg1"/>
                </a:solidFill>
              </a:rPr>
              <a:t>Conducting: </a:t>
            </a:r>
            <a:r>
              <a:rPr lang="en" dirty="0">
                <a:solidFill>
                  <a:schemeClr val="bg1"/>
                </a:solidFill>
              </a:rPr>
              <a:t>To organize, administer, coordinate, or create knowledge through scholarly activities.</a:t>
            </a:r>
          </a:p>
        </p:txBody>
      </p:sp>
      <p:pic>
        <p:nvPicPr>
          <p:cNvPr id="11" name="Picture 10" descr="Conducting icon, wire with two end points with arrows pointing outwar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6263" y="3016001"/>
            <a:ext cx="692079" cy="692079"/>
          </a:xfrm>
          <a:prstGeom prst="rect">
            <a:avLst/>
          </a:prstGeom>
        </p:spPr>
      </p:pic>
      <p:sp>
        <p:nvSpPr>
          <p:cNvPr id="7" name="Rectangle 6"/>
          <p:cNvSpPr/>
          <p:nvPr/>
        </p:nvSpPr>
        <p:spPr>
          <a:xfrm>
            <a:off x="457200" y="3454201"/>
            <a:ext cx="7653528" cy="1569660"/>
          </a:xfrm>
          <a:prstGeom prst="rect">
            <a:avLst/>
          </a:prstGeom>
        </p:spPr>
        <p:txBody>
          <a:bodyPr wrap="square">
            <a:spAutoFit/>
          </a:bodyPr>
          <a:lstStyle/>
          <a:p>
            <a:pPr lvl="0">
              <a:spcBef>
                <a:spcPts val="0"/>
              </a:spcBef>
            </a:pPr>
            <a:r>
              <a:rPr lang="en" b="1" dirty="0">
                <a:solidFill>
                  <a:schemeClr val="bg1"/>
                </a:solidFill>
              </a:rPr>
              <a:t>Scholarly Accountability: </a:t>
            </a:r>
            <a:r>
              <a:rPr lang="en" dirty="0">
                <a:solidFill>
                  <a:schemeClr val="bg1"/>
                </a:solidFill>
              </a:rPr>
              <a:t>An intrinsic and extrinsic rule of research (expounded on through the Belmont Report and others) that states that all research should be for the benefit of humankind. </a:t>
            </a:r>
          </a:p>
        </p:txBody>
      </p:sp>
      <p:pic>
        <p:nvPicPr>
          <p:cNvPr id="10" name="Picture 9" descr="Scholarly accountability icon, book with a checkmark on it with a graduation cap above it."/>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0930" y="4003902"/>
            <a:ext cx="692078" cy="692078"/>
          </a:xfrm>
          <a:prstGeom prst="rect">
            <a:avLst/>
          </a:prstGeom>
        </p:spPr>
      </p:pic>
      <p:sp>
        <p:nvSpPr>
          <p:cNvPr id="8" name="Rectangle 7"/>
          <p:cNvSpPr/>
          <p:nvPr/>
        </p:nvSpPr>
        <p:spPr>
          <a:xfrm>
            <a:off x="457200" y="4992160"/>
            <a:ext cx="7717536" cy="1569660"/>
          </a:xfrm>
          <a:prstGeom prst="rect">
            <a:avLst/>
          </a:prstGeom>
        </p:spPr>
        <p:txBody>
          <a:bodyPr wrap="square">
            <a:spAutoFit/>
          </a:bodyPr>
          <a:lstStyle/>
          <a:p>
            <a:pPr lvl="0">
              <a:spcBef>
                <a:spcPts val="0"/>
              </a:spcBef>
            </a:pPr>
            <a:r>
              <a:rPr lang="en-US" b="1" dirty="0">
                <a:solidFill>
                  <a:schemeClr val="bg1"/>
                </a:solidFill>
              </a:rPr>
              <a:t>Applied Advocacy: </a:t>
            </a:r>
            <a:r>
              <a:rPr lang="en-US" dirty="0">
                <a:solidFill>
                  <a:schemeClr val="bg1"/>
                </a:solidFill>
              </a:rPr>
              <a:t>Championing causes that benefit humankind in ways that inspire, engage, explain, and actuate.</a:t>
            </a:r>
          </a:p>
          <a:p>
            <a:pPr lvl="0">
              <a:spcBef>
                <a:spcPts val="0"/>
              </a:spcBef>
            </a:pPr>
            <a:endParaRPr lang="en-US" dirty="0"/>
          </a:p>
        </p:txBody>
      </p:sp>
      <p:pic>
        <p:nvPicPr>
          <p:cNvPr id="12" name="Picture 11" descr="Applied advocacy icon, listening symbols with arrows flowing both ways and a triangle indicating change above it."/>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15729" y="5051716"/>
            <a:ext cx="855851" cy="855851"/>
          </a:xfrm>
          <a:prstGeom prst="rect">
            <a:avLst/>
          </a:prstGeom>
        </p:spPr>
      </p:pic>
    </p:spTree>
    <p:extLst>
      <p:ext uri="{BB962C8B-B14F-4D97-AF65-F5344CB8AC3E}">
        <p14:creationId xmlns:p14="http://schemas.microsoft.com/office/powerpoint/2010/main" val="17755211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Contact</a:t>
            </a:r>
            <a:endParaRPr lang="en-US" dirty="0"/>
          </a:p>
        </p:txBody>
      </p:sp>
      <p:sp>
        <p:nvSpPr>
          <p:cNvPr id="3" name="Content Placeholder 2"/>
          <p:cNvSpPr>
            <a:spLocks noGrp="1"/>
          </p:cNvSpPr>
          <p:nvPr>
            <p:ph idx="1"/>
          </p:nvPr>
        </p:nvSpPr>
        <p:spPr/>
        <p:txBody>
          <a:bodyPr/>
          <a:lstStyle/>
          <a:p>
            <a:pPr marL="0" indent="0">
              <a:buNone/>
            </a:pPr>
            <a:r>
              <a:rPr lang="en-US" sz="2400" dirty="0" smtClean="0"/>
              <a:t>Phillip J. Deaton</a:t>
            </a:r>
          </a:p>
          <a:p>
            <a:pPr marL="0" indent="0">
              <a:buNone/>
            </a:pPr>
            <a:r>
              <a:rPr lang="en-US" sz="2400" b="1" dirty="0" smtClean="0"/>
              <a:t>Web Accessibility Specialist &amp; Instructor</a:t>
            </a:r>
            <a:r>
              <a:rPr lang="en-US" sz="2400" dirty="0" smtClean="0"/>
              <a:t/>
            </a:r>
            <a:br>
              <a:rPr lang="en-US" sz="2400" dirty="0" smtClean="0"/>
            </a:br>
            <a:r>
              <a:rPr lang="en-US" sz="2400" dirty="0" smtClean="0"/>
              <a:t>deatonph@msu.edu </a:t>
            </a:r>
          </a:p>
          <a:p>
            <a:pPr marL="0" indent="0">
              <a:buNone/>
            </a:pPr>
            <a:endParaRPr lang="en-US" sz="2400" dirty="0"/>
          </a:p>
          <a:p>
            <a:pPr marL="0" indent="0">
              <a:buNone/>
            </a:pPr>
            <a:r>
              <a:rPr lang="en-US" sz="2400" dirty="0" smtClean="0"/>
              <a:t>Brooke Knapp</a:t>
            </a:r>
            <a:br>
              <a:rPr lang="en-US" sz="2400" dirty="0" smtClean="0"/>
            </a:br>
            <a:r>
              <a:rPr lang="en-US" sz="2400" b="1" dirty="0" smtClean="0"/>
              <a:t>Digital Accessibility Intern &amp; Student</a:t>
            </a:r>
            <a:r>
              <a:rPr lang="en-US" sz="2400" dirty="0" smtClean="0"/>
              <a:t/>
            </a:r>
            <a:br>
              <a:rPr lang="en-US" sz="2400" dirty="0" smtClean="0"/>
            </a:br>
            <a:r>
              <a:rPr lang="en-US" sz="2400" dirty="0" smtClean="0"/>
              <a:t>knappbro@msu.edu </a:t>
            </a:r>
          </a:p>
          <a:p>
            <a:pPr marL="0" indent="0">
              <a:buNone/>
            </a:pPr>
            <a:endParaRPr lang="en-US" sz="2400" dirty="0" smtClean="0"/>
          </a:p>
          <a:p>
            <a:pPr marL="0" indent="0">
              <a:buNone/>
            </a:pPr>
            <a:r>
              <a:rPr lang="en-US" sz="2400" dirty="0" smtClean="0"/>
              <a:t>Jake Gattuso</a:t>
            </a:r>
            <a:br>
              <a:rPr lang="en-US" sz="2400" dirty="0" smtClean="0"/>
            </a:br>
            <a:r>
              <a:rPr lang="en-US" sz="2400" b="1" dirty="0" smtClean="0"/>
              <a:t>Student</a:t>
            </a:r>
            <a:r>
              <a:rPr lang="en-US" sz="2400" dirty="0" smtClean="0"/>
              <a:t/>
            </a:r>
            <a:br>
              <a:rPr lang="en-US" sz="2400" dirty="0" smtClean="0"/>
            </a:br>
            <a:r>
              <a:rPr lang="en-US" sz="2400" dirty="0" smtClean="0"/>
              <a:t>gattusoj@msu.edu </a:t>
            </a:r>
            <a:endParaRPr lang="en-US" sz="2400" dirty="0"/>
          </a:p>
        </p:txBody>
      </p:sp>
    </p:spTree>
    <p:extLst>
      <p:ext uri="{BB962C8B-B14F-4D97-AF65-F5344CB8AC3E}">
        <p14:creationId xmlns:p14="http://schemas.microsoft.com/office/powerpoint/2010/main" val="220260574"/>
      </p:ext>
    </p:extLst>
  </p:cSld>
  <p:clrMapOvr>
    <a:masterClrMapping/>
  </p:clrMapOvr>
  <p:timing>
    <p:tnLst>
      <p:par>
        <p:cTn id="1" dur="indefinite" restart="never" nodeType="tmRoot"/>
      </p:par>
    </p:tnLst>
  </p:timing>
</p:sld>
</file>

<file path=ppt/theme/theme1.xml><?xml version="1.0" encoding="utf-8"?>
<a:theme xmlns:a="http://schemas.openxmlformats.org/drawingml/2006/main" name="MSU Wordmark design">
  <a:themeElements>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Power-Point-Spartans-Will-Green</Template>
  <TotalTime>547</TotalTime>
  <Words>338</Words>
  <Application>Microsoft Office PowerPoint</Application>
  <PresentationFormat>On-screen Show (4:3)</PresentationFormat>
  <Paragraphs>79</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ＭＳ Ｐゴシック</vt:lpstr>
      <vt:lpstr>Arial</vt:lpstr>
      <vt:lpstr>Calibri</vt:lpstr>
      <vt:lpstr>Gotham Book</vt:lpstr>
      <vt:lpstr>Gotham-Bold</vt:lpstr>
      <vt:lpstr>Wingdings</vt:lpstr>
      <vt:lpstr>MSU Wordmark design</vt:lpstr>
      <vt:lpstr>Applied Advocacy:  How to Approach Accessibility</vt:lpstr>
      <vt:lpstr>Legal and Social Aspects</vt:lpstr>
      <vt:lpstr>Vocabulary: Principles of Disability</vt:lpstr>
      <vt:lpstr>Cultural Change</vt:lpstr>
      <vt:lpstr>Process Change</vt:lpstr>
      <vt:lpstr>Current Landscape for change</vt:lpstr>
      <vt:lpstr>Applied Advocacy </vt:lpstr>
      <vt:lpstr>Accessibility for Persons with Disabilities</vt:lpstr>
      <vt:lpstr>Advocacy Lexicon</vt:lpstr>
      <vt:lpstr>Contact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Deaton, Phillip</dc:creator>
  <cp:lastModifiedBy>Phillip J. Deaton</cp:lastModifiedBy>
  <cp:revision>40</cp:revision>
  <cp:lastPrinted>2010-09-08T13:46:11Z</cp:lastPrinted>
  <dcterms:created xsi:type="dcterms:W3CDTF">2015-09-17T13:32:53Z</dcterms:created>
  <dcterms:modified xsi:type="dcterms:W3CDTF">2016-11-30T19:12:25Z</dcterms:modified>
</cp:coreProperties>
</file>